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review.com/s/523326/how-google-cracked-house-number-identification-in-street-view/" TargetMode="External"/><Relationship Id="rId3" Type="http://schemas.openxmlformats.org/officeDocument/2006/relationships/hyperlink" Target="https://static.googleusercontent.com/media/research.google.com/en//pubs/archive/42241.pdf" TargetMode="External"/><Relationship Id="rId4" Type="http://schemas.openxmlformats.org/officeDocument/2006/relationships/hyperlink" Target="https://matthewearl.github.io/2016/05/06/cnn-anpr/" TargetMode="External"/><Relationship Id="rId5" Type="http://schemas.openxmlformats.org/officeDocument/2006/relationships/hyperlink" Target="http://www.openalpr.co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sz="1350">
                <a:solidFill>
                  <a:srgbClr val="252525"/>
                </a:solidFill>
                <a:latin typeface="Roboto"/>
                <a:ea typeface="Roboto"/>
                <a:cs typeface="Roboto"/>
                <a:sym typeface="Roboto"/>
              </a:rPr>
              <a:t>Google dapat mengidentifikasi dan menuliskan semua objek yang dimiliki nomor jalan di Prancis dalam waktu kurang dari satu jam</a:t>
            </a:r>
            <a:r>
              <a:rPr lang="en"/>
              <a:t> </a:t>
            </a:r>
            <a:r>
              <a:rPr lang="en" u="sng">
                <a:solidFill>
                  <a:schemeClr val="hlink"/>
                </a:solidFill>
                <a:hlinkClick r:id="rId2"/>
              </a:rPr>
              <a:t>Goolge Street View</a:t>
            </a:r>
            <a:r>
              <a:rPr lang="en"/>
              <a:t> &amp; </a:t>
            </a:r>
            <a:r>
              <a:rPr lang="en" u="sng">
                <a:solidFill>
                  <a:schemeClr val="hlink"/>
                </a:solidFill>
                <a:hlinkClick r:id="rId3"/>
              </a:rPr>
              <a:t>Multi-digit number Recognition</a:t>
            </a:r>
            <a:endParaRPr/>
          </a:p>
          <a:p>
            <a:pPr indent="-298450" lvl="0" marL="457200">
              <a:spcBef>
                <a:spcPts val="0"/>
              </a:spcBef>
              <a:spcAft>
                <a:spcPts val="0"/>
              </a:spcAft>
              <a:buSzPts val="1100"/>
              <a:buChar char="-"/>
            </a:pPr>
            <a:r>
              <a:rPr lang="en"/>
              <a:t>Number Plate Recognition </a:t>
            </a:r>
            <a:r>
              <a:rPr lang="en" u="sng">
                <a:solidFill>
                  <a:schemeClr val="hlink"/>
                </a:solidFill>
                <a:hlinkClick r:id="rId4"/>
              </a:rPr>
              <a:t>ANPR</a:t>
            </a:r>
            <a:r>
              <a:rPr lang="en"/>
              <a:t> &amp; </a:t>
            </a:r>
            <a:r>
              <a:rPr lang="en" u="sng">
                <a:solidFill>
                  <a:schemeClr val="hlink"/>
                </a:solidFill>
                <a:hlinkClick r:id="rId5"/>
              </a:rPr>
              <a:t>OpenALPR</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Tidak harus, tapi untuk saat ini neural network lah yang paling bagus. Ada PCANet (Principal Component Analysis Network) tapi itu bukan neural network jika di matematika ada Dekomposisi yang kalo di stack akan menjadi deep learning juga.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accent1"/>
                </a:solidFill>
                <a:latin typeface="Lato"/>
                <a:ea typeface="Lato"/>
                <a:cs typeface="Lato"/>
                <a:sym typeface="Lato"/>
              </a:defRPr>
            </a:lvl1pPr>
            <a:lvl2pPr lvl="1" algn="r">
              <a:spcBef>
                <a:spcPts val="0"/>
              </a:spcBef>
              <a:buNone/>
              <a:defRPr sz="1000">
                <a:solidFill>
                  <a:schemeClr val="accent1"/>
                </a:solidFill>
                <a:latin typeface="Lato"/>
                <a:ea typeface="Lato"/>
                <a:cs typeface="Lato"/>
                <a:sym typeface="Lato"/>
              </a:defRPr>
            </a:lvl2pPr>
            <a:lvl3pPr lvl="2" algn="r">
              <a:spcBef>
                <a:spcPts val="0"/>
              </a:spcBef>
              <a:buNone/>
              <a:defRPr sz="1000">
                <a:solidFill>
                  <a:schemeClr val="accent1"/>
                </a:solidFill>
                <a:latin typeface="Lato"/>
                <a:ea typeface="Lato"/>
                <a:cs typeface="Lato"/>
                <a:sym typeface="Lato"/>
              </a:defRPr>
            </a:lvl3pPr>
            <a:lvl4pPr lvl="3" algn="r">
              <a:spcBef>
                <a:spcPts val="0"/>
              </a:spcBef>
              <a:buNone/>
              <a:defRPr sz="1000">
                <a:solidFill>
                  <a:schemeClr val="accent1"/>
                </a:solidFill>
                <a:latin typeface="Lato"/>
                <a:ea typeface="Lato"/>
                <a:cs typeface="Lato"/>
                <a:sym typeface="Lato"/>
              </a:defRPr>
            </a:lvl4pPr>
            <a:lvl5pPr lvl="4" algn="r">
              <a:spcBef>
                <a:spcPts val="0"/>
              </a:spcBef>
              <a:buNone/>
              <a:defRPr sz="1000">
                <a:solidFill>
                  <a:schemeClr val="accent1"/>
                </a:solidFill>
                <a:latin typeface="Lato"/>
                <a:ea typeface="Lato"/>
                <a:cs typeface="Lato"/>
                <a:sym typeface="Lato"/>
              </a:defRPr>
            </a:lvl5pPr>
            <a:lvl6pPr lvl="5" algn="r">
              <a:spcBef>
                <a:spcPts val="0"/>
              </a:spcBef>
              <a:buNone/>
              <a:defRPr sz="1000">
                <a:solidFill>
                  <a:schemeClr val="accent1"/>
                </a:solidFill>
                <a:latin typeface="Lato"/>
                <a:ea typeface="Lato"/>
                <a:cs typeface="Lato"/>
                <a:sym typeface="Lato"/>
              </a:defRPr>
            </a:lvl6pPr>
            <a:lvl7pPr lvl="6" algn="r">
              <a:spcBef>
                <a:spcPts val="0"/>
              </a:spcBef>
              <a:buNone/>
              <a:defRPr sz="1000">
                <a:solidFill>
                  <a:schemeClr val="accent1"/>
                </a:solidFill>
                <a:latin typeface="Lato"/>
                <a:ea typeface="Lato"/>
                <a:cs typeface="Lato"/>
                <a:sym typeface="Lato"/>
              </a:defRPr>
            </a:lvl7pPr>
            <a:lvl8pPr lvl="7" algn="r">
              <a:spcBef>
                <a:spcPts val="0"/>
              </a:spcBef>
              <a:buNone/>
              <a:defRPr sz="1000">
                <a:solidFill>
                  <a:schemeClr val="accent1"/>
                </a:solidFill>
                <a:latin typeface="Lato"/>
                <a:ea typeface="Lato"/>
                <a:cs typeface="Lato"/>
                <a:sym typeface="Lato"/>
              </a:defRPr>
            </a:lvl8pPr>
            <a:lvl9pPr lvl="8" algn="r">
              <a:spcBef>
                <a:spcPts val="0"/>
              </a:spcBef>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gif"/><Relationship Id="rId4" Type="http://schemas.openxmlformats.org/officeDocument/2006/relationships/hyperlink" Target="https://towardsdatascience.com/activation-functions-neural-networks-1cbd9f8d91d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towardsdatascience.com/neural-network-plays-flappy-bird-e585b1e49d97" TargetMode="External"/><Relationship Id="rId5" Type="http://schemas.openxmlformats.org/officeDocument/2006/relationships/image" Target="../media/image27.jpg"/><Relationship Id="rId6" Type="http://schemas.openxmlformats.org/officeDocument/2006/relationships/hyperlink" Target="http://cs231n.github.io/neural-networks-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gif"/><Relationship Id="rId4" Type="http://schemas.openxmlformats.org/officeDocument/2006/relationships/image" Target="../media/image4.gif"/><Relationship Id="rId5" Type="http://schemas.openxmlformats.org/officeDocument/2006/relationships/hyperlink" Target="https://arxiv.org/abs/1603.07285" TargetMode="External"/></Relationships>
</file>

<file path=ppt/slides/_rels/slide9.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13.jpg"/><Relationship Id="rId13" Type="http://schemas.openxmlformats.org/officeDocument/2006/relationships/image" Target="../media/image10.jpg"/><Relationship Id="rId12"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7.jpg"/><Relationship Id="rId9" Type="http://schemas.openxmlformats.org/officeDocument/2006/relationships/image" Target="../media/image8.jpg"/><Relationship Id="rId15" Type="http://schemas.openxmlformats.org/officeDocument/2006/relationships/image" Target="../media/image16.jpg"/><Relationship Id="rId14" Type="http://schemas.openxmlformats.org/officeDocument/2006/relationships/image" Target="../media/image14.jpg"/><Relationship Id="rId5" Type="http://schemas.openxmlformats.org/officeDocument/2006/relationships/image" Target="../media/image19.jpg"/><Relationship Id="rId6" Type="http://schemas.openxmlformats.org/officeDocument/2006/relationships/image" Target="../media/image6.jpg"/><Relationship Id="rId7" Type="http://schemas.openxmlformats.org/officeDocument/2006/relationships/image" Target="../media/image5.jpg"/><Relationship Id="rId8"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322450"/>
            <a:ext cx="3992100" cy="84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B5394"/>
                </a:solidFill>
              </a:rPr>
              <a:t>Deep Learning</a:t>
            </a:r>
            <a:endParaRPr>
              <a:solidFill>
                <a:srgbClr val="0B5394"/>
              </a:solidFill>
            </a:endParaRPr>
          </a:p>
        </p:txBody>
      </p:sp>
      <p:sp>
        <p:nvSpPr>
          <p:cNvPr id="87" name="Shape 87"/>
          <p:cNvSpPr txBox="1"/>
          <p:nvPr>
            <p:ph idx="1" type="subTitle"/>
          </p:nvPr>
        </p:nvSpPr>
        <p:spPr>
          <a:xfrm>
            <a:off x="786850" y="2200000"/>
            <a:ext cx="7688100" cy="88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Deteksi Tanda Nomor Kendaraan Bermotor (TNKB)</a:t>
            </a:r>
            <a:endParaRPr/>
          </a:p>
          <a:p>
            <a:pPr indent="0" lvl="0" marL="0">
              <a:spcBef>
                <a:spcPts val="0"/>
              </a:spcBef>
              <a:spcAft>
                <a:spcPts val="0"/>
              </a:spcAft>
              <a:buNone/>
            </a:pPr>
            <a:r>
              <a:rPr lang="en"/>
              <a:t>Menggunakan Algoritma Convolutional Neural Network</a:t>
            </a:r>
            <a:endParaRPr/>
          </a:p>
          <a:p>
            <a:pPr indent="0" lvl="0" marL="0">
              <a:spcBef>
                <a:spcPts val="0"/>
              </a:spcBef>
              <a:spcAft>
                <a:spcPts val="0"/>
              </a:spcAft>
              <a:buNone/>
            </a:pPr>
            <a:r>
              <a:rPr lang="en"/>
              <a:t>dengan TensorFlow dan Python</a:t>
            </a:r>
            <a:endParaRPr/>
          </a:p>
        </p:txBody>
      </p:sp>
      <p:pic>
        <p:nvPicPr>
          <p:cNvPr id="88" name="Shape 88"/>
          <p:cNvPicPr preferRelativeResize="0"/>
          <p:nvPr/>
        </p:nvPicPr>
        <p:blipFill>
          <a:blip r:embed="rId3">
            <a:alphaModFix/>
          </a:blip>
          <a:stretch>
            <a:fillRect/>
          </a:stretch>
        </p:blipFill>
        <p:spPr>
          <a:xfrm>
            <a:off x="5918085" y="1001500"/>
            <a:ext cx="3135340" cy="2847350"/>
          </a:xfrm>
          <a:prstGeom prst="rect">
            <a:avLst/>
          </a:prstGeom>
          <a:noFill/>
          <a:ln>
            <a:noFill/>
          </a:ln>
        </p:spPr>
      </p:pic>
      <p:sp>
        <p:nvSpPr>
          <p:cNvPr id="89" name="Shape 89"/>
          <p:cNvSpPr txBox="1"/>
          <p:nvPr/>
        </p:nvSpPr>
        <p:spPr>
          <a:xfrm>
            <a:off x="786850" y="4149150"/>
            <a:ext cx="4721400" cy="48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solidFill>
                  <a:srgbClr val="999999"/>
                </a:solidFill>
              </a:rPr>
              <a:t>Gedung Utara, Lantai 3, Ruang Pendadaran, Nomor 1, STMIK AKAKOM Yogyakarta</a:t>
            </a:r>
            <a:endParaRPr sz="900">
              <a:solidFill>
                <a:srgbClr val="999999"/>
              </a:solidFill>
            </a:endParaRPr>
          </a:p>
        </p:txBody>
      </p:sp>
      <p:sp>
        <p:nvSpPr>
          <p:cNvPr id="90" name="Shape 90"/>
          <p:cNvSpPr txBox="1"/>
          <p:nvPr/>
        </p:nvSpPr>
        <p:spPr>
          <a:xfrm>
            <a:off x="786850" y="3848850"/>
            <a:ext cx="1403100" cy="3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999999"/>
                </a:solidFill>
              </a:rPr>
              <a:t>Imam Taufiq </a:t>
            </a:r>
            <a:endParaRPr sz="1100">
              <a:solidFill>
                <a:srgbClr val="999999"/>
              </a:solidFill>
            </a:endParaRPr>
          </a:p>
        </p:txBody>
      </p:sp>
      <p:cxnSp>
        <p:nvCxnSpPr>
          <p:cNvPr id="91" name="Shape 91"/>
          <p:cNvCxnSpPr/>
          <p:nvPr/>
        </p:nvCxnSpPr>
        <p:spPr>
          <a:xfrm>
            <a:off x="879900" y="4192050"/>
            <a:ext cx="4513800" cy="0"/>
          </a:xfrm>
          <a:prstGeom prst="straightConnector1">
            <a:avLst/>
          </a:prstGeom>
          <a:noFill/>
          <a:ln cap="flat" cmpd="sng" w="9525">
            <a:solidFill>
              <a:srgbClr val="999999"/>
            </a:solidFill>
            <a:prstDash val="solid"/>
            <a:round/>
            <a:headEnd len="lg" w="lg" type="none"/>
            <a:tailEnd len="lg" w="lg" type="none"/>
          </a:ln>
        </p:spPr>
      </p:cxnSp>
      <p:sp>
        <p:nvSpPr>
          <p:cNvPr id="92" name="Shape 92"/>
          <p:cNvSpPr txBox="1"/>
          <p:nvPr/>
        </p:nvSpPr>
        <p:spPr>
          <a:xfrm>
            <a:off x="7846525" y="93150"/>
            <a:ext cx="1206900" cy="3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999999"/>
                </a:solidFill>
              </a:rPr>
              <a:t>30 Januari 2018</a:t>
            </a:r>
            <a:endParaRPr sz="1100">
              <a:solidFill>
                <a:srgbClr val="999999"/>
              </a:solidFill>
            </a:endParaRPr>
          </a:p>
        </p:txBody>
      </p:sp>
      <p:pic>
        <p:nvPicPr>
          <p:cNvPr id="93" name="Shape 93"/>
          <p:cNvPicPr preferRelativeResize="0"/>
          <p:nvPr/>
        </p:nvPicPr>
        <p:blipFill>
          <a:blip r:embed="rId4">
            <a:alphaModFix/>
          </a:blip>
          <a:stretch>
            <a:fillRect/>
          </a:stretch>
        </p:blipFill>
        <p:spPr>
          <a:xfrm>
            <a:off x="8287825" y="4766525"/>
            <a:ext cx="765600" cy="26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722752" y="1278475"/>
            <a:ext cx="23646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900"/>
              <a:t>Object Detection</a:t>
            </a:r>
            <a:endParaRPr sz="1900"/>
          </a:p>
        </p:txBody>
      </p:sp>
      <p:sp>
        <p:nvSpPr>
          <p:cNvPr id="194" name="Shape 194"/>
          <p:cNvSpPr txBox="1"/>
          <p:nvPr>
            <p:ph idx="4294967295" type="body"/>
          </p:nvPr>
        </p:nvSpPr>
        <p:spPr>
          <a:xfrm>
            <a:off x="722753" y="1572241"/>
            <a:ext cx="2040900" cy="4263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solidFill>
                  <a:srgbClr val="B7B7B7"/>
                </a:solidFill>
              </a:rPr>
              <a:t>Langkah penyelesaian</a:t>
            </a:r>
            <a:endParaRPr sz="1400">
              <a:solidFill>
                <a:srgbClr val="B7B7B7"/>
              </a:solidFill>
            </a:endParaRPr>
          </a:p>
        </p:txBody>
      </p:sp>
      <p:pic>
        <p:nvPicPr>
          <p:cNvPr id="195" name="Shape 195"/>
          <p:cNvPicPr preferRelativeResize="0"/>
          <p:nvPr/>
        </p:nvPicPr>
        <p:blipFill rotWithShape="1">
          <a:blip r:embed="rId3">
            <a:alphaModFix/>
          </a:blip>
          <a:srcRect b="8315" l="13702" r="9873" t="0"/>
          <a:stretch/>
        </p:blipFill>
        <p:spPr>
          <a:xfrm>
            <a:off x="579902" y="2323961"/>
            <a:ext cx="3652051" cy="2464574"/>
          </a:xfrm>
          <a:prstGeom prst="rect">
            <a:avLst/>
          </a:prstGeom>
          <a:noFill/>
          <a:ln>
            <a:noFill/>
          </a:ln>
        </p:spPr>
      </p:pic>
      <p:pic>
        <p:nvPicPr>
          <p:cNvPr id="196" name="Shape 196"/>
          <p:cNvPicPr preferRelativeResize="0"/>
          <p:nvPr/>
        </p:nvPicPr>
        <p:blipFill rotWithShape="1">
          <a:blip r:embed="rId3">
            <a:alphaModFix/>
          </a:blip>
          <a:srcRect b="8315" l="13702" r="9873" t="0"/>
          <a:stretch/>
        </p:blipFill>
        <p:spPr>
          <a:xfrm>
            <a:off x="5613736" y="1511270"/>
            <a:ext cx="1317475" cy="889101"/>
          </a:xfrm>
          <a:prstGeom prst="rect">
            <a:avLst/>
          </a:prstGeom>
          <a:noFill/>
          <a:ln>
            <a:noFill/>
          </a:ln>
        </p:spPr>
      </p:pic>
      <p:sp>
        <p:nvSpPr>
          <p:cNvPr id="197" name="Shape 197"/>
          <p:cNvSpPr/>
          <p:nvPr/>
        </p:nvSpPr>
        <p:spPr>
          <a:xfrm>
            <a:off x="1171275" y="2330650"/>
            <a:ext cx="2283900" cy="20829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2015678" y="4007750"/>
            <a:ext cx="689400" cy="2343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579902" y="2579600"/>
            <a:ext cx="196200" cy="2343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3780475" y="2345300"/>
            <a:ext cx="397800" cy="4686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932500" y="2397225"/>
            <a:ext cx="397800" cy="4686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3382675" y="3460450"/>
            <a:ext cx="397800" cy="6114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3" name="Shape 203"/>
          <p:cNvPicPr preferRelativeResize="0"/>
          <p:nvPr/>
        </p:nvPicPr>
        <p:blipFill rotWithShape="1">
          <a:blip r:embed="rId3">
            <a:alphaModFix/>
          </a:blip>
          <a:srcRect b="28186" l="43491" r="41232" t="62096"/>
          <a:stretch/>
        </p:blipFill>
        <p:spPr>
          <a:xfrm>
            <a:off x="4339100" y="2323950"/>
            <a:ext cx="729999" cy="261200"/>
          </a:xfrm>
          <a:prstGeom prst="rect">
            <a:avLst/>
          </a:prstGeom>
          <a:noFill/>
          <a:ln cap="flat" cmpd="sng" w="19050">
            <a:solidFill>
              <a:srgbClr val="FFFF00"/>
            </a:solidFill>
            <a:prstDash val="solid"/>
            <a:round/>
            <a:headEnd len="med" w="med" type="none"/>
            <a:tailEnd len="med" w="med" type="none"/>
          </a:ln>
        </p:spPr>
      </p:pic>
      <p:pic>
        <p:nvPicPr>
          <p:cNvPr id="204" name="Shape 204"/>
          <p:cNvPicPr preferRelativeResize="0"/>
          <p:nvPr/>
        </p:nvPicPr>
        <p:blipFill rotWithShape="1">
          <a:blip r:embed="rId3">
            <a:alphaModFix/>
          </a:blip>
          <a:srcRect b="8315" l="13702" r="9873" t="0"/>
          <a:stretch/>
        </p:blipFill>
        <p:spPr>
          <a:xfrm>
            <a:off x="6991736" y="1511270"/>
            <a:ext cx="1317475" cy="889101"/>
          </a:xfrm>
          <a:prstGeom prst="rect">
            <a:avLst/>
          </a:prstGeom>
          <a:noFill/>
          <a:ln>
            <a:noFill/>
          </a:ln>
        </p:spPr>
      </p:pic>
      <p:sp>
        <p:nvSpPr>
          <p:cNvPr id="205" name="Shape 205"/>
          <p:cNvSpPr/>
          <p:nvPr/>
        </p:nvSpPr>
        <p:spPr>
          <a:xfrm>
            <a:off x="6991736" y="1511271"/>
            <a:ext cx="314700" cy="3048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7994511" y="2095571"/>
            <a:ext cx="314700" cy="3048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7613361" y="1511271"/>
            <a:ext cx="314700" cy="304800"/>
          </a:xfrm>
          <a:prstGeom prst="rect">
            <a:avLst/>
          </a:prstGeom>
          <a:noFill/>
          <a:ln cap="flat" cmpd="sng" w="19050">
            <a:solidFill>
              <a:srgbClr val="FF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8" name="Shape 208"/>
          <p:cNvCxnSpPr>
            <a:stCxn id="205" idx="3"/>
            <a:endCxn id="207" idx="1"/>
          </p:cNvCxnSpPr>
          <p:nvPr/>
        </p:nvCxnSpPr>
        <p:spPr>
          <a:xfrm>
            <a:off x="7306436" y="1663671"/>
            <a:ext cx="306900" cy="0"/>
          </a:xfrm>
          <a:prstGeom prst="straightConnector1">
            <a:avLst/>
          </a:prstGeom>
          <a:noFill/>
          <a:ln cap="flat" cmpd="sng" w="19050">
            <a:solidFill>
              <a:srgbClr val="FFFF00"/>
            </a:solidFill>
            <a:prstDash val="solid"/>
            <a:round/>
            <a:headEnd len="lg" w="lg" type="none"/>
            <a:tailEnd len="lg" w="lg" type="triangle"/>
          </a:ln>
        </p:spPr>
      </p:cxnSp>
      <p:sp>
        <p:nvSpPr>
          <p:cNvPr id="209" name="Shape 209"/>
          <p:cNvSpPr txBox="1"/>
          <p:nvPr/>
        </p:nvSpPr>
        <p:spPr>
          <a:xfrm>
            <a:off x="5907523" y="1248371"/>
            <a:ext cx="729900" cy="26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00">
                <a:solidFill>
                  <a:srgbClr val="999999"/>
                </a:solidFill>
              </a:rPr>
              <a:t>Input Gambar</a:t>
            </a:r>
            <a:endParaRPr sz="700">
              <a:solidFill>
                <a:srgbClr val="999999"/>
              </a:solidFill>
            </a:endParaRPr>
          </a:p>
        </p:txBody>
      </p:sp>
      <p:sp>
        <p:nvSpPr>
          <p:cNvPr id="210" name="Shape 210"/>
          <p:cNvSpPr txBox="1"/>
          <p:nvPr/>
        </p:nvSpPr>
        <p:spPr>
          <a:xfrm>
            <a:off x="7252223" y="1254833"/>
            <a:ext cx="796500" cy="26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999999"/>
                </a:solidFill>
              </a:rPr>
              <a:t>Sliding Window</a:t>
            </a:r>
            <a:endParaRPr sz="700">
              <a:solidFill>
                <a:srgbClr val="999999"/>
              </a:solidFill>
            </a:endParaRPr>
          </a:p>
        </p:txBody>
      </p:sp>
      <p:cxnSp>
        <p:nvCxnSpPr>
          <p:cNvPr id="211" name="Shape 211"/>
          <p:cNvCxnSpPr>
            <a:stCxn id="205" idx="0"/>
            <a:endCxn id="212" idx="2"/>
          </p:cNvCxnSpPr>
          <p:nvPr/>
        </p:nvCxnSpPr>
        <p:spPr>
          <a:xfrm rot="10800000">
            <a:off x="6991586" y="1225971"/>
            <a:ext cx="157500" cy="285300"/>
          </a:xfrm>
          <a:prstGeom prst="straightConnector1">
            <a:avLst/>
          </a:prstGeom>
          <a:noFill/>
          <a:ln cap="flat" cmpd="sng" w="9525">
            <a:solidFill>
              <a:srgbClr val="3C78D8"/>
            </a:solidFill>
            <a:prstDash val="dash"/>
            <a:round/>
            <a:headEnd len="lg" w="lg" type="triangle"/>
            <a:tailEnd len="lg" w="lg" type="none"/>
          </a:ln>
        </p:spPr>
      </p:cxnSp>
      <p:sp>
        <p:nvSpPr>
          <p:cNvPr id="212" name="Shape 212"/>
          <p:cNvSpPr txBox="1"/>
          <p:nvPr/>
        </p:nvSpPr>
        <p:spPr>
          <a:xfrm>
            <a:off x="6537339" y="964533"/>
            <a:ext cx="908400" cy="261300"/>
          </a:xfrm>
          <a:prstGeom prst="rect">
            <a:avLst/>
          </a:prstGeom>
          <a:noFill/>
          <a:ln cap="flat" cmpd="sng" w="9525">
            <a:solidFill>
              <a:srgbClr val="6D9EEB"/>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999999"/>
                </a:solidFill>
              </a:rPr>
              <a:t>Detection Window</a:t>
            </a:r>
            <a:endParaRPr sz="700">
              <a:solidFill>
                <a:srgbClr val="999999"/>
              </a:solidFill>
            </a:endParaRPr>
          </a:p>
        </p:txBody>
      </p:sp>
      <p:sp>
        <p:nvSpPr>
          <p:cNvPr id="213" name="Shape 213"/>
          <p:cNvSpPr/>
          <p:nvPr/>
        </p:nvSpPr>
        <p:spPr>
          <a:xfrm>
            <a:off x="4332401" y="2806300"/>
            <a:ext cx="2967000" cy="1975800"/>
          </a:xfrm>
          <a:prstGeom prst="rect">
            <a:avLst/>
          </a:prstGeom>
          <a:solidFill>
            <a:schemeClr val="lt2"/>
          </a:solidFill>
          <a:ln cap="flat" cmpd="sng" w="9525">
            <a:solidFill>
              <a:srgbClr val="999999"/>
            </a:solidFill>
            <a:prstDash val="dash"/>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txBox="1"/>
          <p:nvPr/>
        </p:nvSpPr>
        <p:spPr>
          <a:xfrm>
            <a:off x="5704272" y="2756139"/>
            <a:ext cx="1635600" cy="34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900">
                <a:solidFill>
                  <a:srgbClr val="999999"/>
                </a:solidFill>
              </a:rPr>
              <a:t>Convolution Neural Network</a:t>
            </a:r>
            <a:endParaRPr i="1" sz="900">
              <a:solidFill>
                <a:srgbClr val="999999"/>
              </a:solidFill>
            </a:endParaRPr>
          </a:p>
        </p:txBody>
      </p:sp>
      <p:sp>
        <p:nvSpPr>
          <p:cNvPr id="215" name="Shape 215"/>
          <p:cNvSpPr/>
          <p:nvPr/>
        </p:nvSpPr>
        <p:spPr>
          <a:xfrm>
            <a:off x="4439500" y="3397482"/>
            <a:ext cx="529200" cy="535200"/>
          </a:xfrm>
          <a:prstGeom prst="rect">
            <a:avLst/>
          </a:prstGeom>
          <a:solidFill>
            <a:srgbClr val="F3F3F3"/>
          </a:solid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6" name="Shape 216"/>
          <p:cNvCxnSpPr>
            <a:stCxn id="202" idx="0"/>
            <a:endCxn id="203" idx="1"/>
          </p:cNvCxnSpPr>
          <p:nvPr/>
        </p:nvCxnSpPr>
        <p:spPr>
          <a:xfrm flipH="1" rot="10800000">
            <a:off x="3581575" y="2454550"/>
            <a:ext cx="757500" cy="1005900"/>
          </a:xfrm>
          <a:prstGeom prst="straightConnector1">
            <a:avLst/>
          </a:prstGeom>
          <a:noFill/>
          <a:ln cap="flat" cmpd="sng" w="9525">
            <a:solidFill>
              <a:srgbClr val="00FFFF"/>
            </a:solidFill>
            <a:prstDash val="dash"/>
            <a:round/>
            <a:headEnd len="lg" w="lg" type="none"/>
            <a:tailEnd len="lg" w="lg" type="triangle"/>
          </a:ln>
        </p:spPr>
      </p:cxnSp>
      <p:cxnSp>
        <p:nvCxnSpPr>
          <p:cNvPr id="217" name="Shape 217"/>
          <p:cNvCxnSpPr>
            <a:stCxn id="198" idx="0"/>
            <a:endCxn id="203" idx="1"/>
          </p:cNvCxnSpPr>
          <p:nvPr/>
        </p:nvCxnSpPr>
        <p:spPr>
          <a:xfrm flipH="1" rot="10800000">
            <a:off x="2360378" y="2454650"/>
            <a:ext cx="1978800" cy="1553100"/>
          </a:xfrm>
          <a:prstGeom prst="straightConnector1">
            <a:avLst/>
          </a:prstGeom>
          <a:noFill/>
          <a:ln cap="flat" cmpd="sng" w="9525">
            <a:solidFill>
              <a:schemeClr val="accent4"/>
            </a:solidFill>
            <a:prstDash val="dash"/>
            <a:round/>
            <a:headEnd len="lg" w="lg" type="none"/>
            <a:tailEnd len="lg" w="lg" type="triangle"/>
          </a:ln>
        </p:spPr>
      </p:cxnSp>
      <p:cxnSp>
        <p:nvCxnSpPr>
          <p:cNvPr id="218" name="Shape 218"/>
          <p:cNvCxnSpPr>
            <a:endCxn id="203" idx="1"/>
          </p:cNvCxnSpPr>
          <p:nvPr/>
        </p:nvCxnSpPr>
        <p:spPr>
          <a:xfrm flipH="1" rot="10800000">
            <a:off x="1330400" y="2454549"/>
            <a:ext cx="3008700" cy="177000"/>
          </a:xfrm>
          <a:prstGeom prst="straightConnector1">
            <a:avLst/>
          </a:prstGeom>
          <a:noFill/>
          <a:ln cap="flat" cmpd="sng" w="9525">
            <a:solidFill>
              <a:srgbClr val="00FFFF"/>
            </a:solidFill>
            <a:prstDash val="dash"/>
            <a:round/>
            <a:headEnd len="lg" w="lg" type="none"/>
            <a:tailEnd len="lg" w="lg" type="triangle"/>
          </a:ln>
        </p:spPr>
      </p:cxnSp>
      <p:cxnSp>
        <p:nvCxnSpPr>
          <p:cNvPr id="219" name="Shape 219"/>
          <p:cNvCxnSpPr>
            <a:stCxn id="197" idx="3"/>
            <a:endCxn id="203" idx="1"/>
          </p:cNvCxnSpPr>
          <p:nvPr/>
        </p:nvCxnSpPr>
        <p:spPr>
          <a:xfrm flipH="1" rot="10800000">
            <a:off x="3455175" y="2454400"/>
            <a:ext cx="883800" cy="917700"/>
          </a:xfrm>
          <a:prstGeom prst="straightConnector1">
            <a:avLst/>
          </a:prstGeom>
          <a:noFill/>
          <a:ln cap="flat" cmpd="sng" w="9525">
            <a:solidFill>
              <a:srgbClr val="00FFFF"/>
            </a:solidFill>
            <a:prstDash val="dash"/>
            <a:round/>
            <a:headEnd len="lg" w="lg" type="none"/>
            <a:tailEnd len="lg" w="lg" type="triangle"/>
          </a:ln>
        </p:spPr>
      </p:cxnSp>
      <p:cxnSp>
        <p:nvCxnSpPr>
          <p:cNvPr id="220" name="Shape 220"/>
          <p:cNvCxnSpPr>
            <a:endCxn id="203" idx="1"/>
          </p:cNvCxnSpPr>
          <p:nvPr/>
        </p:nvCxnSpPr>
        <p:spPr>
          <a:xfrm flipH="1" rot="10800000">
            <a:off x="677900" y="2454549"/>
            <a:ext cx="3661200" cy="125100"/>
          </a:xfrm>
          <a:prstGeom prst="straightConnector1">
            <a:avLst/>
          </a:prstGeom>
          <a:noFill/>
          <a:ln cap="flat" cmpd="sng" w="9525">
            <a:solidFill>
              <a:srgbClr val="00FFFF"/>
            </a:solidFill>
            <a:prstDash val="dash"/>
            <a:round/>
            <a:headEnd len="lg" w="lg" type="none"/>
            <a:tailEnd len="lg" w="lg" type="triangle"/>
          </a:ln>
        </p:spPr>
      </p:cxnSp>
      <p:cxnSp>
        <p:nvCxnSpPr>
          <p:cNvPr id="221" name="Shape 221"/>
          <p:cNvCxnSpPr>
            <a:stCxn id="200" idx="3"/>
            <a:endCxn id="203" idx="1"/>
          </p:cNvCxnSpPr>
          <p:nvPr/>
        </p:nvCxnSpPr>
        <p:spPr>
          <a:xfrm flipH="1" rot="10800000">
            <a:off x="4178275" y="2454500"/>
            <a:ext cx="160800" cy="125100"/>
          </a:xfrm>
          <a:prstGeom prst="straightConnector1">
            <a:avLst/>
          </a:prstGeom>
          <a:noFill/>
          <a:ln cap="flat" cmpd="sng" w="9525">
            <a:solidFill>
              <a:srgbClr val="00FFFF"/>
            </a:solidFill>
            <a:prstDash val="solid"/>
            <a:round/>
            <a:headEnd len="lg" w="lg" type="none"/>
            <a:tailEnd len="lg" w="lg" type="triangle"/>
          </a:ln>
        </p:spPr>
      </p:cxnSp>
      <p:cxnSp>
        <p:nvCxnSpPr>
          <p:cNvPr id="222" name="Shape 222"/>
          <p:cNvCxnSpPr>
            <a:stCxn id="200" idx="3"/>
            <a:endCxn id="203" idx="1"/>
          </p:cNvCxnSpPr>
          <p:nvPr/>
        </p:nvCxnSpPr>
        <p:spPr>
          <a:xfrm flipH="1" rot="10800000">
            <a:off x="4178275" y="2454500"/>
            <a:ext cx="160800" cy="125100"/>
          </a:xfrm>
          <a:prstGeom prst="straightConnector1">
            <a:avLst/>
          </a:prstGeom>
          <a:noFill/>
          <a:ln cap="flat" cmpd="sng" w="9525">
            <a:solidFill>
              <a:srgbClr val="00FFFF"/>
            </a:solidFill>
            <a:prstDash val="dash"/>
            <a:round/>
            <a:headEnd len="lg" w="lg" type="none"/>
            <a:tailEnd len="lg" w="lg" type="triangle"/>
          </a:ln>
        </p:spPr>
      </p:cxnSp>
      <p:cxnSp>
        <p:nvCxnSpPr>
          <p:cNvPr id="223" name="Shape 223"/>
          <p:cNvCxnSpPr>
            <a:stCxn id="215" idx="0"/>
            <a:endCxn id="224" idx="1"/>
          </p:cNvCxnSpPr>
          <p:nvPr/>
        </p:nvCxnSpPr>
        <p:spPr>
          <a:xfrm>
            <a:off x="4704100" y="3397482"/>
            <a:ext cx="860400" cy="361500"/>
          </a:xfrm>
          <a:prstGeom prst="straightConnector1">
            <a:avLst/>
          </a:prstGeom>
          <a:noFill/>
          <a:ln cap="flat" cmpd="sng" w="9525">
            <a:solidFill>
              <a:srgbClr val="3C78D8"/>
            </a:solidFill>
            <a:prstDash val="solid"/>
            <a:round/>
            <a:headEnd len="lg" w="lg" type="none"/>
            <a:tailEnd len="lg" w="lg" type="none"/>
          </a:ln>
        </p:spPr>
      </p:cxnSp>
      <p:cxnSp>
        <p:nvCxnSpPr>
          <p:cNvPr id="225" name="Shape 225"/>
          <p:cNvCxnSpPr>
            <a:stCxn id="215" idx="2"/>
            <a:endCxn id="224" idx="1"/>
          </p:cNvCxnSpPr>
          <p:nvPr/>
        </p:nvCxnSpPr>
        <p:spPr>
          <a:xfrm flipH="1" rot="10800000">
            <a:off x="4704100" y="3758982"/>
            <a:ext cx="860400" cy="173700"/>
          </a:xfrm>
          <a:prstGeom prst="straightConnector1">
            <a:avLst/>
          </a:prstGeom>
          <a:noFill/>
          <a:ln cap="flat" cmpd="sng" w="9525">
            <a:solidFill>
              <a:srgbClr val="3C78D8"/>
            </a:solidFill>
            <a:prstDash val="solid"/>
            <a:round/>
            <a:headEnd len="lg" w="lg" type="none"/>
            <a:tailEnd len="lg" w="lg" type="none"/>
          </a:ln>
        </p:spPr>
      </p:cxnSp>
      <p:sp>
        <p:nvSpPr>
          <p:cNvPr id="224" name="Shape 224"/>
          <p:cNvSpPr/>
          <p:nvPr/>
        </p:nvSpPr>
        <p:spPr>
          <a:xfrm>
            <a:off x="5564496" y="3585272"/>
            <a:ext cx="328200" cy="347400"/>
          </a:xfrm>
          <a:prstGeom prst="rect">
            <a:avLst/>
          </a:prstGeom>
          <a:solidFill>
            <a:srgbClr val="F3F3F3"/>
          </a:solidFill>
          <a:ln cap="flat" cmpd="sng" w="9525">
            <a:solidFill>
              <a:srgbClr val="3D85C6"/>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26" name="Shape 226"/>
          <p:cNvCxnSpPr>
            <a:stCxn id="227" idx="0"/>
            <a:endCxn id="228" idx="2"/>
          </p:cNvCxnSpPr>
          <p:nvPr/>
        </p:nvCxnSpPr>
        <p:spPr>
          <a:xfrm>
            <a:off x="5851136" y="3758983"/>
            <a:ext cx="608100" cy="294900"/>
          </a:xfrm>
          <a:prstGeom prst="straightConnector1">
            <a:avLst/>
          </a:prstGeom>
          <a:noFill/>
          <a:ln cap="flat" cmpd="sng" w="9525">
            <a:solidFill>
              <a:srgbClr val="666666"/>
            </a:solidFill>
            <a:prstDash val="solid"/>
            <a:round/>
            <a:headEnd len="lg" w="lg" type="none"/>
            <a:tailEnd len="lg" w="lg" type="none"/>
          </a:ln>
        </p:spPr>
      </p:cxnSp>
      <p:sp>
        <p:nvSpPr>
          <p:cNvPr id="229" name="Shape 229"/>
          <p:cNvSpPr/>
          <p:nvPr/>
        </p:nvSpPr>
        <p:spPr>
          <a:xfrm>
            <a:off x="4597427" y="3587237"/>
            <a:ext cx="529200" cy="535200"/>
          </a:xfrm>
          <a:prstGeom prst="rect">
            <a:avLst/>
          </a:prstGeom>
          <a:solidFill>
            <a:srgbClr val="F3F3F3"/>
          </a:solidFill>
          <a:ln cap="flat" cmpd="sng" w="9525">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5687036" y="3758983"/>
            <a:ext cx="328200" cy="347400"/>
          </a:xfrm>
          <a:prstGeom prst="rect">
            <a:avLst/>
          </a:prstGeom>
          <a:solidFill>
            <a:srgbClr val="F3F3F3"/>
          </a:solidFill>
          <a:ln cap="flat" cmpd="sng" w="9525">
            <a:solidFill>
              <a:srgbClr val="6AA84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0" name="Shape 230"/>
          <p:cNvCxnSpPr>
            <a:stCxn id="229" idx="0"/>
            <a:endCxn id="227" idx="1"/>
          </p:cNvCxnSpPr>
          <p:nvPr/>
        </p:nvCxnSpPr>
        <p:spPr>
          <a:xfrm>
            <a:off x="4862027" y="3587237"/>
            <a:ext cx="825000" cy="345300"/>
          </a:xfrm>
          <a:prstGeom prst="straightConnector1">
            <a:avLst/>
          </a:prstGeom>
          <a:noFill/>
          <a:ln cap="flat" cmpd="sng" w="9525">
            <a:solidFill>
              <a:srgbClr val="6AA84F"/>
            </a:solidFill>
            <a:prstDash val="solid"/>
            <a:round/>
            <a:headEnd len="lg" w="lg" type="none"/>
            <a:tailEnd len="lg" w="lg" type="none"/>
          </a:ln>
        </p:spPr>
      </p:cxnSp>
      <p:cxnSp>
        <p:nvCxnSpPr>
          <p:cNvPr id="231" name="Shape 231"/>
          <p:cNvCxnSpPr>
            <a:stCxn id="229" idx="2"/>
            <a:endCxn id="227" idx="1"/>
          </p:cNvCxnSpPr>
          <p:nvPr/>
        </p:nvCxnSpPr>
        <p:spPr>
          <a:xfrm flipH="1" rot="10800000">
            <a:off x="4862027" y="3932537"/>
            <a:ext cx="825000" cy="189900"/>
          </a:xfrm>
          <a:prstGeom prst="straightConnector1">
            <a:avLst/>
          </a:prstGeom>
          <a:noFill/>
          <a:ln cap="flat" cmpd="sng" w="9525">
            <a:solidFill>
              <a:srgbClr val="6AA84F"/>
            </a:solidFill>
            <a:prstDash val="solid"/>
            <a:round/>
            <a:headEnd len="lg" w="lg" type="none"/>
            <a:tailEnd len="lg" w="lg" type="none"/>
          </a:ln>
        </p:spPr>
      </p:cxnSp>
      <p:sp>
        <p:nvSpPr>
          <p:cNvPr id="232" name="Shape 232"/>
          <p:cNvSpPr/>
          <p:nvPr/>
        </p:nvSpPr>
        <p:spPr>
          <a:xfrm>
            <a:off x="4786922" y="3790234"/>
            <a:ext cx="529200" cy="535200"/>
          </a:xfrm>
          <a:prstGeom prst="rect">
            <a:avLst/>
          </a:prstGeom>
          <a:solidFill>
            <a:srgbClr val="F3F3F3"/>
          </a:solidFill>
          <a:ln cap="flat" cmpd="sng" w="9525">
            <a:solidFill>
              <a:srgbClr val="CC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5803628" y="3897519"/>
            <a:ext cx="328200" cy="347400"/>
          </a:xfrm>
          <a:prstGeom prst="rect">
            <a:avLst/>
          </a:prstGeom>
          <a:solidFill>
            <a:srgbClr val="F3F3F3"/>
          </a:solidFill>
          <a:ln cap="flat" cmpd="sng" w="9525">
            <a:solidFill>
              <a:srgbClr val="CC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4" name="Shape 234"/>
          <p:cNvCxnSpPr>
            <a:stCxn id="235" idx="2"/>
            <a:endCxn id="233" idx="1"/>
          </p:cNvCxnSpPr>
          <p:nvPr/>
        </p:nvCxnSpPr>
        <p:spPr>
          <a:xfrm flipH="1" rot="10800000">
            <a:off x="5134297" y="4071234"/>
            <a:ext cx="669300" cy="173700"/>
          </a:xfrm>
          <a:prstGeom prst="straightConnector1">
            <a:avLst/>
          </a:prstGeom>
          <a:noFill/>
          <a:ln cap="flat" cmpd="sng" w="9525">
            <a:solidFill>
              <a:srgbClr val="CC0000"/>
            </a:solidFill>
            <a:prstDash val="solid"/>
            <a:round/>
            <a:headEnd len="lg" w="lg" type="none"/>
            <a:tailEnd len="lg" w="lg" type="none"/>
          </a:ln>
        </p:spPr>
      </p:cxnSp>
      <p:cxnSp>
        <p:nvCxnSpPr>
          <p:cNvPr id="236" name="Shape 236"/>
          <p:cNvCxnSpPr>
            <a:stCxn id="235" idx="0"/>
            <a:endCxn id="233" idx="1"/>
          </p:cNvCxnSpPr>
          <p:nvPr/>
        </p:nvCxnSpPr>
        <p:spPr>
          <a:xfrm>
            <a:off x="5134297" y="4010634"/>
            <a:ext cx="669300" cy="60600"/>
          </a:xfrm>
          <a:prstGeom prst="straightConnector1">
            <a:avLst/>
          </a:prstGeom>
          <a:noFill/>
          <a:ln cap="flat" cmpd="sng" w="9525">
            <a:solidFill>
              <a:srgbClr val="CC0000"/>
            </a:solidFill>
            <a:prstDash val="solid"/>
            <a:round/>
            <a:headEnd len="lg" w="lg" type="none"/>
            <a:tailEnd len="lg" w="lg" type="none"/>
          </a:ln>
        </p:spPr>
      </p:cxnSp>
      <p:sp>
        <p:nvSpPr>
          <p:cNvPr id="235" name="Shape 235"/>
          <p:cNvSpPr/>
          <p:nvPr/>
        </p:nvSpPr>
        <p:spPr>
          <a:xfrm>
            <a:off x="5017147" y="4010634"/>
            <a:ext cx="234300" cy="234300"/>
          </a:xfrm>
          <a:prstGeom prst="rect">
            <a:avLst/>
          </a:prstGeom>
          <a:solidFill>
            <a:srgbClr val="F3F3F3"/>
          </a:solidFill>
          <a:ln cap="flat" cmpd="sng" w="9525">
            <a:solidFill>
              <a:srgbClr val="666666"/>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7" name="Shape 237"/>
          <p:cNvCxnSpPr>
            <a:stCxn id="228" idx="1"/>
            <a:endCxn id="238" idx="1"/>
          </p:cNvCxnSpPr>
          <p:nvPr/>
        </p:nvCxnSpPr>
        <p:spPr>
          <a:xfrm flipH="1" rot="10800000">
            <a:off x="6313458" y="3709624"/>
            <a:ext cx="258000" cy="36000"/>
          </a:xfrm>
          <a:prstGeom prst="straightConnector1">
            <a:avLst/>
          </a:prstGeom>
          <a:noFill/>
          <a:ln cap="flat" cmpd="sng" w="9525">
            <a:solidFill>
              <a:srgbClr val="666666"/>
            </a:solidFill>
            <a:prstDash val="solid"/>
            <a:round/>
            <a:headEnd len="lg" w="lg" type="none"/>
            <a:tailEnd len="lg" w="lg" type="none"/>
          </a:ln>
        </p:spPr>
      </p:cxnSp>
      <p:cxnSp>
        <p:nvCxnSpPr>
          <p:cNvPr id="239" name="Shape 239"/>
          <p:cNvCxnSpPr>
            <a:stCxn id="238" idx="2"/>
            <a:endCxn id="240" idx="1"/>
          </p:cNvCxnSpPr>
          <p:nvPr/>
        </p:nvCxnSpPr>
        <p:spPr>
          <a:xfrm>
            <a:off x="6717046" y="4017832"/>
            <a:ext cx="925800" cy="204900"/>
          </a:xfrm>
          <a:prstGeom prst="straightConnector1">
            <a:avLst/>
          </a:prstGeom>
          <a:noFill/>
          <a:ln cap="flat" cmpd="sng" w="9525">
            <a:solidFill>
              <a:srgbClr val="666666"/>
            </a:solidFill>
            <a:prstDash val="solid"/>
            <a:round/>
            <a:headEnd len="lg" w="lg" type="none"/>
            <a:tailEnd len="lg" w="lg" type="triangle"/>
          </a:ln>
        </p:spPr>
      </p:cxnSp>
      <p:cxnSp>
        <p:nvCxnSpPr>
          <p:cNvPr id="241" name="Shape 241"/>
          <p:cNvCxnSpPr>
            <a:stCxn id="238" idx="2"/>
            <a:endCxn id="242" idx="1"/>
          </p:cNvCxnSpPr>
          <p:nvPr/>
        </p:nvCxnSpPr>
        <p:spPr>
          <a:xfrm flipH="1" rot="10800000">
            <a:off x="6717046" y="3591532"/>
            <a:ext cx="925800" cy="426300"/>
          </a:xfrm>
          <a:prstGeom prst="straightConnector1">
            <a:avLst/>
          </a:prstGeom>
          <a:noFill/>
          <a:ln cap="flat" cmpd="sng" w="9525">
            <a:solidFill>
              <a:srgbClr val="666666"/>
            </a:solidFill>
            <a:prstDash val="solid"/>
            <a:round/>
            <a:headEnd len="lg" w="lg" type="none"/>
            <a:tailEnd len="lg" w="lg" type="triangle"/>
          </a:ln>
        </p:spPr>
      </p:cxnSp>
      <p:sp>
        <p:nvSpPr>
          <p:cNvPr id="238" name="Shape 238"/>
          <p:cNvSpPr/>
          <p:nvPr/>
        </p:nvSpPr>
        <p:spPr>
          <a:xfrm rot="-2350841">
            <a:off x="6678207" y="3635184"/>
            <a:ext cx="204479" cy="661950"/>
          </a:xfrm>
          <a:prstGeom prst="flowChartInputOutput">
            <a:avLst/>
          </a:prstGeom>
          <a:solidFill>
            <a:schemeClr val="lt2"/>
          </a:solidFill>
          <a:ln cap="flat" cmpd="sng" w="9525">
            <a:solidFill>
              <a:srgbClr val="666666"/>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43" name="Shape 243"/>
          <p:cNvCxnSpPr>
            <a:stCxn id="228" idx="3"/>
            <a:endCxn id="238" idx="3"/>
          </p:cNvCxnSpPr>
          <p:nvPr/>
        </p:nvCxnSpPr>
        <p:spPr>
          <a:xfrm flipH="1" rot="10800000">
            <a:off x="6715799" y="4235663"/>
            <a:ext cx="258000" cy="36000"/>
          </a:xfrm>
          <a:prstGeom prst="straightConnector1">
            <a:avLst/>
          </a:prstGeom>
          <a:noFill/>
          <a:ln cap="flat" cmpd="sng" w="9525">
            <a:solidFill>
              <a:srgbClr val="666666"/>
            </a:solidFill>
            <a:prstDash val="solid"/>
            <a:round/>
            <a:headEnd len="lg" w="lg" type="none"/>
            <a:tailEnd len="lg" w="lg" type="none"/>
          </a:ln>
        </p:spPr>
      </p:cxnSp>
      <p:sp>
        <p:nvSpPr>
          <p:cNvPr id="228" name="Shape 228"/>
          <p:cNvSpPr/>
          <p:nvPr/>
        </p:nvSpPr>
        <p:spPr>
          <a:xfrm rot="-2350841">
            <a:off x="6420314" y="3671209"/>
            <a:ext cx="204479" cy="661950"/>
          </a:xfrm>
          <a:prstGeom prst="flowChartInputOutput">
            <a:avLst/>
          </a:prstGeom>
          <a:solidFill>
            <a:schemeClr val="lt2"/>
          </a:solidFill>
          <a:ln cap="flat" cmpd="sng" w="9525">
            <a:solidFill>
              <a:srgbClr val="666666"/>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44" name="Shape 244"/>
          <p:cNvCxnSpPr>
            <a:stCxn id="233" idx="3"/>
            <a:endCxn id="228" idx="2"/>
          </p:cNvCxnSpPr>
          <p:nvPr/>
        </p:nvCxnSpPr>
        <p:spPr>
          <a:xfrm flipH="1" rot="10800000">
            <a:off x="6131828" y="4053819"/>
            <a:ext cx="327300" cy="17400"/>
          </a:xfrm>
          <a:prstGeom prst="straightConnector1">
            <a:avLst/>
          </a:prstGeom>
          <a:noFill/>
          <a:ln cap="flat" cmpd="sng" w="9525">
            <a:solidFill>
              <a:srgbClr val="666666"/>
            </a:solidFill>
            <a:prstDash val="solid"/>
            <a:round/>
            <a:headEnd len="lg" w="lg" type="none"/>
            <a:tailEnd len="lg" w="lg" type="none"/>
          </a:ln>
        </p:spPr>
      </p:cxnSp>
      <p:cxnSp>
        <p:nvCxnSpPr>
          <p:cNvPr id="245" name="Shape 245"/>
          <p:cNvCxnSpPr>
            <a:stCxn id="203" idx="1"/>
            <a:endCxn id="235" idx="0"/>
          </p:cNvCxnSpPr>
          <p:nvPr/>
        </p:nvCxnSpPr>
        <p:spPr>
          <a:xfrm>
            <a:off x="4339100" y="2454549"/>
            <a:ext cx="795300" cy="1556100"/>
          </a:xfrm>
          <a:prstGeom prst="straightConnector1">
            <a:avLst/>
          </a:prstGeom>
          <a:noFill/>
          <a:ln cap="flat" cmpd="sng" w="9525">
            <a:solidFill>
              <a:srgbClr val="666666"/>
            </a:solidFill>
            <a:prstDash val="solid"/>
            <a:round/>
            <a:headEnd len="lg" w="lg" type="none"/>
            <a:tailEnd len="lg" w="lg" type="none"/>
          </a:ln>
        </p:spPr>
      </p:cxnSp>
      <p:cxnSp>
        <p:nvCxnSpPr>
          <p:cNvPr id="246" name="Shape 246"/>
          <p:cNvCxnSpPr>
            <a:stCxn id="203" idx="3"/>
            <a:endCxn id="235" idx="0"/>
          </p:cNvCxnSpPr>
          <p:nvPr/>
        </p:nvCxnSpPr>
        <p:spPr>
          <a:xfrm>
            <a:off x="5069099" y="2454549"/>
            <a:ext cx="65100" cy="1556100"/>
          </a:xfrm>
          <a:prstGeom prst="straightConnector1">
            <a:avLst/>
          </a:prstGeom>
          <a:noFill/>
          <a:ln cap="flat" cmpd="sng" w="9525">
            <a:solidFill>
              <a:srgbClr val="666666"/>
            </a:solidFill>
            <a:prstDash val="solid"/>
            <a:round/>
            <a:headEnd len="lg" w="lg" type="none"/>
            <a:tailEnd len="lg" w="lg" type="none"/>
          </a:ln>
        </p:spPr>
      </p:cxnSp>
      <p:sp>
        <p:nvSpPr>
          <p:cNvPr id="247" name="Shape 247"/>
          <p:cNvSpPr txBox="1"/>
          <p:nvPr/>
        </p:nvSpPr>
        <p:spPr>
          <a:xfrm>
            <a:off x="5091664" y="4722700"/>
            <a:ext cx="1564500" cy="34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900">
                <a:solidFill>
                  <a:srgbClr val="999999"/>
                </a:solidFill>
              </a:rPr>
              <a:t>Komputasi fitur pada area</a:t>
            </a:r>
            <a:endParaRPr i="1" sz="900">
              <a:solidFill>
                <a:srgbClr val="999999"/>
              </a:solidFill>
            </a:endParaRPr>
          </a:p>
        </p:txBody>
      </p:sp>
      <p:sp>
        <p:nvSpPr>
          <p:cNvPr id="248" name="Shape 248"/>
          <p:cNvSpPr txBox="1"/>
          <p:nvPr/>
        </p:nvSpPr>
        <p:spPr>
          <a:xfrm>
            <a:off x="1730231" y="4751311"/>
            <a:ext cx="984000" cy="34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900">
                <a:solidFill>
                  <a:srgbClr val="999999"/>
                </a:solidFill>
              </a:rPr>
              <a:t>Ekstraksi Area</a:t>
            </a:r>
            <a:endParaRPr i="1" sz="900">
              <a:solidFill>
                <a:srgbClr val="999999"/>
              </a:solidFill>
            </a:endParaRPr>
          </a:p>
        </p:txBody>
      </p:sp>
      <p:sp>
        <p:nvSpPr>
          <p:cNvPr id="242" name="Shape 242"/>
          <p:cNvSpPr/>
          <p:nvPr/>
        </p:nvSpPr>
        <p:spPr>
          <a:xfrm>
            <a:off x="7642809" y="3474255"/>
            <a:ext cx="984000" cy="234300"/>
          </a:xfrm>
          <a:prstGeom prst="rect">
            <a:avLst/>
          </a:prstGeom>
          <a:solidFill>
            <a:srgbClr val="F3F3F3"/>
          </a:solidFill>
          <a:ln cap="flat" cmpd="sng" w="9525">
            <a:solidFill>
              <a:srgbClr val="666666"/>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 sz="700">
                <a:solidFill>
                  <a:srgbClr val="666666"/>
                </a:solidFill>
              </a:rPr>
              <a:t>Bukan Plat Nomor</a:t>
            </a:r>
            <a:endParaRPr sz="700">
              <a:solidFill>
                <a:srgbClr val="666666"/>
              </a:solidFill>
            </a:endParaRPr>
          </a:p>
        </p:txBody>
      </p:sp>
      <p:sp>
        <p:nvSpPr>
          <p:cNvPr id="240" name="Shape 240"/>
          <p:cNvSpPr/>
          <p:nvPr/>
        </p:nvSpPr>
        <p:spPr>
          <a:xfrm>
            <a:off x="7642809" y="4105580"/>
            <a:ext cx="984000" cy="234300"/>
          </a:xfrm>
          <a:prstGeom prst="rect">
            <a:avLst/>
          </a:prstGeom>
          <a:solidFill>
            <a:srgbClr val="F3F3F3"/>
          </a:solidFill>
          <a:ln cap="flat" cmpd="sng" w="9525">
            <a:solidFill>
              <a:srgbClr val="666666"/>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666666"/>
                </a:solidFill>
              </a:rPr>
              <a:t>Plat Nomor</a:t>
            </a:r>
            <a:endParaRPr sz="700">
              <a:solidFill>
                <a:srgbClr val="666666"/>
              </a:solidFill>
            </a:endParaRPr>
          </a:p>
        </p:txBody>
      </p:sp>
      <p:cxnSp>
        <p:nvCxnSpPr>
          <p:cNvPr id="249" name="Shape 249"/>
          <p:cNvCxnSpPr>
            <a:endCxn id="240" idx="0"/>
          </p:cNvCxnSpPr>
          <p:nvPr/>
        </p:nvCxnSpPr>
        <p:spPr>
          <a:xfrm>
            <a:off x="8134809" y="3708680"/>
            <a:ext cx="0" cy="396900"/>
          </a:xfrm>
          <a:prstGeom prst="straightConnector1">
            <a:avLst/>
          </a:prstGeom>
          <a:noFill/>
          <a:ln cap="flat" cmpd="sng" w="9525">
            <a:solidFill>
              <a:schemeClr val="dk2"/>
            </a:solidFill>
            <a:prstDash val="dot"/>
            <a:round/>
            <a:headEnd len="lg" w="lg" type="none"/>
            <a:tailEnd len="lg" w="lg" type="none"/>
          </a:ln>
        </p:spPr>
      </p:cxnSp>
      <p:sp>
        <p:nvSpPr>
          <p:cNvPr id="250" name="Shape 250"/>
          <p:cNvSpPr txBox="1"/>
          <p:nvPr/>
        </p:nvSpPr>
        <p:spPr>
          <a:xfrm>
            <a:off x="7830075" y="4722700"/>
            <a:ext cx="729900" cy="34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900">
                <a:solidFill>
                  <a:srgbClr val="999999"/>
                </a:solidFill>
              </a:rPr>
              <a:t>Klasifikasi</a:t>
            </a:r>
            <a:endParaRPr i="1" sz="900">
              <a:solidFill>
                <a:srgbClr val="999999"/>
              </a:solidFill>
            </a:endParaRPr>
          </a:p>
        </p:txBody>
      </p:sp>
      <p:sp>
        <p:nvSpPr>
          <p:cNvPr id="251" name="Shape 251"/>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252" name="Shape 252"/>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253" name="Shape 253"/>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9</a:t>
            </a:r>
            <a:endParaRPr sz="1100">
              <a:solidFill>
                <a:srgbClr val="B7B7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729450" y="1318650"/>
            <a:ext cx="23781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900"/>
              <a:t>Hasil Deteksi</a:t>
            </a:r>
            <a:endParaRPr sz="1900"/>
          </a:p>
        </p:txBody>
      </p:sp>
      <p:sp>
        <p:nvSpPr>
          <p:cNvPr id="259" name="Shape 259"/>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260" name="Shape 260"/>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261" name="Shape 261"/>
          <p:cNvSpPr txBox="1"/>
          <p:nvPr/>
        </p:nvSpPr>
        <p:spPr>
          <a:xfrm>
            <a:off x="8746641" y="69525"/>
            <a:ext cx="3951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10</a:t>
            </a:r>
            <a:endParaRPr sz="1100">
              <a:solidFill>
                <a:srgbClr val="B7B7B7"/>
              </a:solidFill>
            </a:endParaRPr>
          </a:p>
        </p:txBody>
      </p:sp>
      <p:sp>
        <p:nvSpPr>
          <p:cNvPr id="262" name="Shape 262"/>
          <p:cNvSpPr txBox="1"/>
          <p:nvPr>
            <p:ph idx="4294967295" type="subTitle"/>
          </p:nvPr>
        </p:nvSpPr>
        <p:spPr>
          <a:xfrm>
            <a:off x="724950" y="1647525"/>
            <a:ext cx="2040900" cy="34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Dataset (google image)</a:t>
            </a:r>
            <a:endParaRPr sz="1400"/>
          </a:p>
        </p:txBody>
      </p:sp>
      <p:pic>
        <p:nvPicPr>
          <p:cNvPr id="263" name="Shape 263"/>
          <p:cNvPicPr preferRelativeResize="0"/>
          <p:nvPr/>
        </p:nvPicPr>
        <p:blipFill>
          <a:blip r:embed="rId3">
            <a:alphaModFix/>
          </a:blip>
          <a:stretch>
            <a:fillRect/>
          </a:stretch>
        </p:blipFill>
        <p:spPr>
          <a:xfrm>
            <a:off x="813795" y="2127350"/>
            <a:ext cx="4980394" cy="2843775"/>
          </a:xfrm>
          <a:prstGeom prst="rect">
            <a:avLst/>
          </a:prstGeom>
          <a:noFill/>
          <a:ln>
            <a:noFill/>
          </a:ln>
        </p:spPr>
      </p:pic>
      <p:pic>
        <p:nvPicPr>
          <p:cNvPr id="264" name="Shape 264"/>
          <p:cNvPicPr preferRelativeResize="0"/>
          <p:nvPr/>
        </p:nvPicPr>
        <p:blipFill>
          <a:blip r:embed="rId4">
            <a:alphaModFix/>
          </a:blip>
          <a:stretch>
            <a:fillRect/>
          </a:stretch>
        </p:blipFill>
        <p:spPr>
          <a:xfrm>
            <a:off x="5763216" y="3227700"/>
            <a:ext cx="2929825" cy="1683153"/>
          </a:xfrm>
          <a:prstGeom prst="rect">
            <a:avLst/>
          </a:prstGeom>
          <a:noFill/>
          <a:ln>
            <a:noFill/>
          </a:ln>
        </p:spPr>
      </p:pic>
      <p:pic>
        <p:nvPicPr>
          <p:cNvPr id="265" name="Shape 265"/>
          <p:cNvPicPr preferRelativeResize="0"/>
          <p:nvPr/>
        </p:nvPicPr>
        <p:blipFill>
          <a:blip r:embed="rId5">
            <a:alphaModFix/>
          </a:blip>
          <a:stretch>
            <a:fillRect/>
          </a:stretch>
        </p:blipFill>
        <p:spPr>
          <a:xfrm>
            <a:off x="5796700" y="2177525"/>
            <a:ext cx="1838175" cy="105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Scalars </a:t>
            </a:r>
            <a:r>
              <a:rPr lang="en">
                <a:solidFill>
                  <a:srgbClr val="B7B7B7"/>
                </a:solidFill>
              </a:rPr>
              <a:t>(Summary)</a:t>
            </a:r>
            <a:endParaRPr>
              <a:solidFill>
                <a:srgbClr val="B7B7B7"/>
              </a:solidFill>
            </a:endParaRPr>
          </a:p>
        </p:txBody>
      </p:sp>
      <p:sp>
        <p:nvSpPr>
          <p:cNvPr id="271" name="Shape 271"/>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272" name="Shape 272"/>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273" name="Shape 273"/>
          <p:cNvSpPr txBox="1"/>
          <p:nvPr/>
        </p:nvSpPr>
        <p:spPr>
          <a:xfrm>
            <a:off x="8746618" y="69525"/>
            <a:ext cx="3684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11</a:t>
            </a:r>
            <a:endParaRPr sz="1100">
              <a:solidFill>
                <a:srgbClr val="B7B7B7"/>
              </a:solidFill>
            </a:endParaRPr>
          </a:p>
        </p:txBody>
      </p:sp>
      <p:sp>
        <p:nvSpPr>
          <p:cNvPr id="274" name="Shape 274"/>
          <p:cNvSpPr txBox="1"/>
          <p:nvPr>
            <p:ph idx="4294967295" type="subTitle"/>
          </p:nvPr>
        </p:nvSpPr>
        <p:spPr>
          <a:xfrm>
            <a:off x="729450" y="1770750"/>
            <a:ext cx="1231500" cy="3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t>TensorBoard</a:t>
            </a:r>
            <a:endParaRPr sz="1100"/>
          </a:p>
        </p:txBody>
      </p:sp>
      <p:pic>
        <p:nvPicPr>
          <p:cNvPr id="275" name="Shape 275"/>
          <p:cNvPicPr preferRelativeResize="0"/>
          <p:nvPr/>
        </p:nvPicPr>
        <p:blipFill>
          <a:blip r:embed="rId3">
            <a:alphaModFix/>
          </a:blip>
          <a:stretch>
            <a:fillRect/>
          </a:stretch>
        </p:blipFill>
        <p:spPr>
          <a:xfrm>
            <a:off x="831500" y="2203825"/>
            <a:ext cx="6763198" cy="2161900"/>
          </a:xfrm>
          <a:prstGeom prst="rect">
            <a:avLst/>
          </a:prstGeom>
          <a:noFill/>
          <a:ln>
            <a:noFill/>
          </a:ln>
        </p:spPr>
      </p:pic>
      <p:pic>
        <p:nvPicPr>
          <p:cNvPr id="276" name="Shape 276"/>
          <p:cNvPicPr preferRelativeResize="0"/>
          <p:nvPr/>
        </p:nvPicPr>
        <p:blipFill>
          <a:blip r:embed="rId4">
            <a:alphaModFix/>
          </a:blip>
          <a:stretch>
            <a:fillRect/>
          </a:stretch>
        </p:blipFill>
        <p:spPr>
          <a:xfrm>
            <a:off x="7594699" y="3362625"/>
            <a:ext cx="1343125" cy="884082"/>
          </a:xfrm>
          <a:prstGeom prst="rect">
            <a:avLst/>
          </a:prstGeom>
          <a:noFill/>
          <a:ln>
            <a:noFill/>
          </a:ln>
        </p:spPr>
      </p:pic>
      <p:pic>
        <p:nvPicPr>
          <p:cNvPr id="277" name="Shape 277"/>
          <p:cNvPicPr preferRelativeResize="0"/>
          <p:nvPr/>
        </p:nvPicPr>
        <p:blipFill>
          <a:blip r:embed="rId5">
            <a:alphaModFix/>
          </a:blip>
          <a:stretch>
            <a:fillRect/>
          </a:stretch>
        </p:blipFill>
        <p:spPr>
          <a:xfrm>
            <a:off x="7594700" y="2393862"/>
            <a:ext cx="1343125" cy="927801"/>
          </a:xfrm>
          <a:prstGeom prst="rect">
            <a:avLst/>
          </a:prstGeom>
          <a:noFill/>
          <a:ln>
            <a:noFill/>
          </a:ln>
        </p:spPr>
      </p:pic>
      <p:sp>
        <p:nvSpPr>
          <p:cNvPr id="278" name="Shape 278"/>
          <p:cNvSpPr txBox="1"/>
          <p:nvPr/>
        </p:nvSpPr>
        <p:spPr>
          <a:xfrm>
            <a:off x="879725" y="4534050"/>
            <a:ext cx="27258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999999"/>
                </a:solidFill>
              </a:rPr>
              <a:t>502 Dataset - Learning Rate 0.004 - Batch Size 4 - Steps 25000</a:t>
            </a:r>
            <a:endParaRPr sz="700">
              <a:solidFill>
                <a:srgbClr val="999999"/>
              </a:solidFill>
            </a:endParaRPr>
          </a:p>
        </p:txBody>
      </p:sp>
      <p:sp>
        <p:nvSpPr>
          <p:cNvPr id="279" name="Shape 279"/>
          <p:cNvSpPr txBox="1"/>
          <p:nvPr/>
        </p:nvSpPr>
        <p:spPr>
          <a:xfrm>
            <a:off x="880775" y="4686450"/>
            <a:ext cx="34590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rgbClr val="999999"/>
                </a:solidFill>
              </a:rPr>
              <a:t>Loss Average 0.8 - Prediction Confidence Average 80% - Minimum Prediction 50%</a:t>
            </a:r>
            <a:endParaRPr sz="7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idx="1" type="body"/>
          </p:nvPr>
        </p:nvSpPr>
        <p:spPr>
          <a:xfrm>
            <a:off x="1361226" y="1633350"/>
            <a:ext cx="2688900" cy="460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800"/>
              <a:t>TERIMAKASIH!</a:t>
            </a:r>
            <a:endParaRPr sz="2800"/>
          </a:p>
        </p:txBody>
      </p:sp>
      <p:pic>
        <p:nvPicPr>
          <p:cNvPr id="285" name="Shape 285"/>
          <p:cNvPicPr preferRelativeResize="0"/>
          <p:nvPr/>
        </p:nvPicPr>
        <p:blipFill>
          <a:blip r:embed="rId3">
            <a:alphaModFix/>
          </a:blip>
          <a:stretch>
            <a:fillRect/>
          </a:stretch>
        </p:blipFill>
        <p:spPr>
          <a:xfrm>
            <a:off x="4806811" y="774500"/>
            <a:ext cx="3427400" cy="2937776"/>
          </a:xfrm>
          <a:prstGeom prst="rect">
            <a:avLst/>
          </a:prstGeom>
          <a:noFill/>
          <a:ln>
            <a:noFill/>
          </a:ln>
        </p:spPr>
      </p:pic>
      <p:sp>
        <p:nvSpPr>
          <p:cNvPr id="286" name="Shape 286"/>
          <p:cNvSpPr/>
          <p:nvPr/>
        </p:nvSpPr>
        <p:spPr>
          <a:xfrm>
            <a:off x="0" y="4721575"/>
            <a:ext cx="9144000" cy="4221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txBox="1"/>
          <p:nvPr/>
        </p:nvSpPr>
        <p:spPr>
          <a:xfrm>
            <a:off x="740000" y="2165925"/>
            <a:ext cx="4219200" cy="45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200">
                <a:solidFill>
                  <a:srgbClr val="666666"/>
                </a:solidFill>
              </a:rPr>
              <a:t>“</a:t>
            </a:r>
            <a:r>
              <a:rPr i="1" lang="en" sz="1200">
                <a:solidFill>
                  <a:srgbClr val="666666"/>
                </a:solidFill>
              </a:rPr>
              <a:t>With artificial intelligence we are summoning the demon!”</a:t>
            </a:r>
            <a:endParaRPr i="1" sz="1200">
              <a:solidFill>
                <a:srgbClr val="666666"/>
              </a:solidFill>
            </a:endParaRPr>
          </a:p>
        </p:txBody>
      </p:sp>
      <p:sp>
        <p:nvSpPr>
          <p:cNvPr id="288" name="Shape 288"/>
          <p:cNvSpPr txBox="1"/>
          <p:nvPr/>
        </p:nvSpPr>
        <p:spPr>
          <a:xfrm>
            <a:off x="1777316" y="2513675"/>
            <a:ext cx="2352300" cy="34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999999"/>
                </a:solidFill>
              </a:rPr>
              <a:t>Elon Musk. CEO SpaceX, TeslaMotor</a:t>
            </a:r>
            <a:endParaRPr sz="1000">
              <a:solidFill>
                <a:srgbClr val="999999"/>
              </a:solidFill>
            </a:endParaRPr>
          </a:p>
        </p:txBody>
      </p:sp>
      <p:cxnSp>
        <p:nvCxnSpPr>
          <p:cNvPr id="289" name="Shape 289"/>
          <p:cNvCxnSpPr/>
          <p:nvPr/>
        </p:nvCxnSpPr>
        <p:spPr>
          <a:xfrm>
            <a:off x="1588136" y="2687380"/>
            <a:ext cx="241200" cy="0"/>
          </a:xfrm>
          <a:prstGeom prst="straightConnector1">
            <a:avLst/>
          </a:prstGeom>
          <a:noFill/>
          <a:ln cap="flat" cmpd="sng" w="9525">
            <a:solidFill>
              <a:srgbClr val="B7B7B7"/>
            </a:solidFill>
            <a:prstDash val="solid"/>
            <a:round/>
            <a:headEnd len="lg" w="lg" type="none"/>
            <a:tailEnd len="lg" w="lg" type="none"/>
          </a:ln>
        </p:spPr>
      </p:cxnSp>
      <p:sp>
        <p:nvSpPr>
          <p:cNvPr id="290" name="Shape 290"/>
          <p:cNvSpPr txBox="1"/>
          <p:nvPr/>
        </p:nvSpPr>
        <p:spPr>
          <a:xfrm>
            <a:off x="1031300" y="4782475"/>
            <a:ext cx="3927900" cy="3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900">
              <a:solidFill>
                <a:srgbClr val="999999"/>
              </a:solidFill>
            </a:endParaRPr>
          </a:p>
        </p:txBody>
      </p:sp>
      <p:sp>
        <p:nvSpPr>
          <p:cNvPr id="291" name="Shape 291"/>
          <p:cNvSpPr txBox="1"/>
          <p:nvPr/>
        </p:nvSpPr>
        <p:spPr>
          <a:xfrm>
            <a:off x="8299100" y="4783525"/>
            <a:ext cx="844800" cy="3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999999"/>
                </a:solidFill>
              </a:rPr>
              <a:t>Imam Taufiq </a:t>
            </a:r>
            <a:endParaRPr sz="900">
              <a:solidFill>
                <a:srgbClr val="999999"/>
              </a:solidFill>
            </a:endParaRPr>
          </a:p>
        </p:txBody>
      </p:sp>
      <p:sp>
        <p:nvSpPr>
          <p:cNvPr id="292" name="Shape 292"/>
          <p:cNvSpPr txBox="1"/>
          <p:nvPr/>
        </p:nvSpPr>
        <p:spPr>
          <a:xfrm>
            <a:off x="23941" y="4783525"/>
            <a:ext cx="4918500" cy="30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999999"/>
                </a:solidFill>
              </a:rPr>
              <a:t>30 Januari 2018 </a:t>
            </a:r>
            <a:r>
              <a:rPr lang="en" sz="800">
                <a:solidFill>
                  <a:srgbClr val="999999"/>
                </a:solidFill>
              </a:rPr>
              <a:t>di Gedung Utara, Lantai 3, Ruang Pendadaran, Nomor 1, STMIK AKAKOM Yogyakarta</a:t>
            </a:r>
            <a:endParaRPr sz="8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Latar Belakang</a:t>
            </a:r>
            <a:endParaRPr/>
          </a:p>
        </p:txBody>
      </p:sp>
      <p:sp>
        <p:nvSpPr>
          <p:cNvPr id="99" name="Shape 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666666"/>
                </a:solidFill>
              </a:rPr>
              <a:t>Indonesia merupakan negara ke-3 dengan populasi kendaraan bermotor terbanyak di Asia. Di tahun 2010 terdapat sekitar 455 juta sepeda motor digunakan di seluruh dunia, atau sekitar 69 sepeda motor per 1.000 penduduk sedangkan mobil terdapat sekitar 782 juta mobil di dunia atau sekitar 118 per 1.000 penduduk. Berdasarkan data WHO pada tahun 2013, sekitar 79 persen sepeda motor berada di Asia. Di kawasan Asia pada tahun 2010, China memiliki paling banyak sepeda motor yaitu 110 juta, diikuti India mencapai 82 juta dan Indonesia mencapai 60 juta. </a:t>
            </a:r>
            <a:r>
              <a:rPr lang="en">
                <a:solidFill>
                  <a:srgbClr val="666666"/>
                </a:solidFill>
                <a:highlight>
                  <a:srgbClr val="FFFFFF"/>
                </a:highlight>
              </a:rPr>
              <a:t> (WHO, 2003)</a:t>
            </a:r>
            <a:endParaRPr>
              <a:solidFill>
                <a:srgbClr val="666666"/>
              </a:solidFill>
            </a:endParaRPr>
          </a:p>
        </p:txBody>
      </p:sp>
      <p:sp>
        <p:nvSpPr>
          <p:cNvPr id="100" name="Shape 100"/>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01" name="Shape 101"/>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02" name="Shape 102"/>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solidFill>
                  <a:srgbClr val="B7B7B7"/>
                </a:solidFill>
              </a:rPr>
              <a:t>1</a:t>
            </a:r>
            <a:endParaRPr sz="1100">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Tujuan</a:t>
            </a:r>
            <a:endParaRPr/>
          </a:p>
        </p:txBody>
      </p:sp>
      <p:sp>
        <p:nvSpPr>
          <p:cNvPr id="108" name="Shape 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a:t>Menerapkan algoritma </a:t>
            </a:r>
            <a:r>
              <a:rPr i="1" lang="en"/>
              <a:t>Convolutional Neural Network</a:t>
            </a:r>
            <a:r>
              <a:rPr lang="en"/>
              <a:t> untuk deteksi Tanda Nomor Kendaraan Bermotor</a:t>
            </a:r>
            <a:endParaRPr/>
          </a:p>
          <a:p>
            <a:pPr indent="-311150" lvl="0" marL="457200" rtl="0">
              <a:spcBef>
                <a:spcPts val="0"/>
              </a:spcBef>
              <a:spcAft>
                <a:spcPts val="0"/>
              </a:spcAft>
              <a:buSzPts val="1300"/>
              <a:buAutoNum type="arabicPeriod"/>
            </a:pPr>
            <a:r>
              <a:rPr lang="en"/>
              <a:t>Mendapatkan hasil area pendeteksian dan nilai akurasi pada objek kendaraan bermotor</a:t>
            </a:r>
            <a:endParaRPr/>
          </a:p>
          <a:p>
            <a:pPr indent="-311150" lvl="0" marL="457200" rtl="0">
              <a:spcBef>
                <a:spcPts val="0"/>
              </a:spcBef>
              <a:spcAft>
                <a:spcPts val="0"/>
              </a:spcAft>
              <a:buSzPts val="1300"/>
              <a:buAutoNum type="arabicPeriod"/>
            </a:pPr>
            <a:r>
              <a:rPr lang="en"/>
              <a:t>Mendapatkan model hasil pelatihan (training) data gambar untuk mendeteksi objek Tanda Nomor Kendaraan Bermotor</a:t>
            </a:r>
            <a:endParaRPr/>
          </a:p>
        </p:txBody>
      </p:sp>
      <p:sp>
        <p:nvSpPr>
          <p:cNvPr id="109" name="Shape 109"/>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10" name="Shape 110"/>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11" name="Shape 111"/>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2</a:t>
            </a:r>
            <a:endParaRPr sz="1100">
              <a:solidFill>
                <a:srgbClr val="B7B7B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Manfaat</a:t>
            </a:r>
            <a:endParaRPr/>
          </a:p>
        </p:txBody>
      </p:sp>
      <p:sp>
        <p:nvSpPr>
          <p:cNvPr id="117" name="Shape 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a:t>Secara teoritis diharapkan dapat mengetahui sejauh mana teori-teori yang ada dan dapat diterapkan ke dunia </a:t>
            </a:r>
            <a:r>
              <a:rPr i="1" lang="en"/>
              <a:t>Deep Learning</a:t>
            </a:r>
            <a:r>
              <a:rPr lang="en"/>
              <a:t> yang sesungguhnya</a:t>
            </a:r>
            <a:endParaRPr/>
          </a:p>
          <a:p>
            <a:pPr indent="-311150" lvl="0" marL="457200" rtl="0">
              <a:spcBef>
                <a:spcPts val="0"/>
              </a:spcBef>
              <a:spcAft>
                <a:spcPts val="0"/>
              </a:spcAft>
              <a:buSzPts val="1300"/>
              <a:buAutoNum type="arabicPeriod"/>
            </a:pPr>
            <a:r>
              <a:rPr lang="en"/>
              <a:t>Diharapkan dari penelitian ini dapat membantu beberapa instansi yang berkaitan dengan Tanda Nomor Kendaraan Bermotor</a:t>
            </a:r>
            <a:endParaRPr/>
          </a:p>
          <a:p>
            <a:pPr indent="-311150" lvl="0" marL="457200" rtl="0">
              <a:spcBef>
                <a:spcPts val="0"/>
              </a:spcBef>
              <a:spcAft>
                <a:spcPts val="0"/>
              </a:spcAft>
              <a:buSzPts val="1300"/>
              <a:buAutoNum type="arabicPeriod"/>
            </a:pPr>
            <a:r>
              <a:rPr lang="en"/>
              <a:t>Hasil dari penelitian ini diharapkan dapat memberikan manfaat dalam memperbaiki serta meningkatkan efektifitas dari sistem identifikasi objek pada kendaraan bermotor</a:t>
            </a:r>
            <a:endParaRPr/>
          </a:p>
        </p:txBody>
      </p:sp>
      <p:sp>
        <p:nvSpPr>
          <p:cNvPr id="118" name="Shape 118"/>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19" name="Shape 119"/>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20" name="Shape 120"/>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3</a:t>
            </a:r>
            <a:endParaRPr sz="1100">
              <a:solidFill>
                <a:srgbClr val="B7B7B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Mengapa memilih Deep Learning?</a:t>
            </a:r>
            <a:endParaRPr/>
          </a:p>
        </p:txBody>
      </p:sp>
      <p:sp>
        <p:nvSpPr>
          <p:cNvPr id="126" name="Shape 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a:t>Saat ini sedang </a:t>
            </a:r>
            <a:r>
              <a:rPr i="1" lang="en"/>
              <a:t>hype</a:t>
            </a:r>
            <a:r>
              <a:rPr lang="en"/>
              <a:t> dan banyak diperbincangkan</a:t>
            </a:r>
            <a:endParaRPr/>
          </a:p>
          <a:p>
            <a:pPr indent="-311150" lvl="0" marL="457200" rtl="0">
              <a:spcBef>
                <a:spcPts val="0"/>
              </a:spcBef>
              <a:spcAft>
                <a:spcPts val="0"/>
              </a:spcAft>
              <a:buSzPts val="1300"/>
              <a:buAutoNum type="arabicPeriod"/>
            </a:pPr>
            <a:r>
              <a:rPr lang="en"/>
              <a:t>Sangat </a:t>
            </a:r>
            <a:r>
              <a:rPr i="1" lang="en"/>
              <a:t>powerfull</a:t>
            </a:r>
            <a:r>
              <a:rPr lang="en"/>
              <a:t> untuk menangani masalah di bidang </a:t>
            </a:r>
            <a:r>
              <a:rPr i="1" lang="en"/>
              <a:t>Computer Vision</a:t>
            </a:r>
            <a:endParaRPr i="1"/>
          </a:p>
          <a:p>
            <a:pPr indent="-311150" lvl="0" marL="457200" rtl="0">
              <a:spcBef>
                <a:spcPts val="0"/>
              </a:spcBef>
              <a:spcAft>
                <a:spcPts val="0"/>
              </a:spcAft>
              <a:buSzPts val="1300"/>
              <a:buAutoNum type="arabicPeriod"/>
            </a:pPr>
            <a:r>
              <a:rPr lang="en"/>
              <a:t>Solusi tepat dalam masalah mendeteksi sebuah objek</a:t>
            </a:r>
            <a:endParaRPr/>
          </a:p>
          <a:p>
            <a:pPr indent="-311150" lvl="0" marL="457200" rtl="0">
              <a:spcBef>
                <a:spcPts val="0"/>
              </a:spcBef>
              <a:spcAft>
                <a:spcPts val="0"/>
              </a:spcAft>
              <a:buSzPts val="1300"/>
              <a:buAutoNum type="arabicPeriod"/>
            </a:pPr>
            <a:r>
              <a:rPr lang="en"/>
              <a:t>Domain inilah yang ingin saya pelajari lebih dalam</a:t>
            </a:r>
            <a:endParaRPr/>
          </a:p>
        </p:txBody>
      </p:sp>
      <p:sp>
        <p:nvSpPr>
          <p:cNvPr id="127" name="Shape 127"/>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28" name="Shape 128"/>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29" name="Shape 129"/>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4</a:t>
            </a:r>
            <a:endParaRPr sz="1100">
              <a:solidFill>
                <a:srgbClr val="B7B7B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Apakah Harus Neural Network?</a:t>
            </a:r>
            <a:endParaRPr/>
          </a:p>
        </p:txBody>
      </p:sp>
      <p:sp>
        <p:nvSpPr>
          <p:cNvPr id="135" name="Shape 135"/>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36" name="Shape 136"/>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37" name="Shape 137"/>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5</a:t>
            </a:r>
            <a:endParaRPr sz="1100">
              <a:solidFill>
                <a:srgbClr val="B7B7B7"/>
              </a:solidFill>
            </a:endParaRPr>
          </a:p>
        </p:txBody>
      </p:sp>
      <p:pic>
        <p:nvPicPr>
          <p:cNvPr id="138" name="Shape 138"/>
          <p:cNvPicPr preferRelativeResize="0"/>
          <p:nvPr/>
        </p:nvPicPr>
        <p:blipFill>
          <a:blip r:embed="rId3">
            <a:alphaModFix/>
          </a:blip>
          <a:stretch>
            <a:fillRect/>
          </a:stretch>
        </p:blipFill>
        <p:spPr>
          <a:xfrm>
            <a:off x="822825" y="2772375"/>
            <a:ext cx="7501876" cy="1968451"/>
          </a:xfrm>
          <a:prstGeom prst="rect">
            <a:avLst/>
          </a:prstGeom>
          <a:noFill/>
          <a:ln>
            <a:noFill/>
          </a:ln>
        </p:spPr>
      </p:pic>
      <p:sp>
        <p:nvSpPr>
          <p:cNvPr id="139" name="Shape 139"/>
          <p:cNvSpPr txBox="1"/>
          <p:nvPr>
            <p:ph idx="1" type="body"/>
          </p:nvPr>
        </p:nvSpPr>
        <p:spPr>
          <a:xfrm>
            <a:off x="729450" y="1926475"/>
            <a:ext cx="7688700" cy="803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Untuk permasalahan pada bidang deteksi objek lebih tepat menggunakan </a:t>
            </a:r>
            <a:r>
              <a:rPr i="1" lang="en"/>
              <a:t>Neural Network</a:t>
            </a:r>
            <a:r>
              <a:rPr lang="en"/>
              <a:t> tapi tidak semua </a:t>
            </a:r>
            <a:r>
              <a:rPr i="1" lang="en"/>
              <a:t>Deep Learning</a:t>
            </a:r>
            <a:r>
              <a:rPr lang="en"/>
              <a:t> harus menggunakan </a:t>
            </a:r>
            <a:r>
              <a:rPr i="1" lang="en"/>
              <a:t>Neural Network.</a:t>
            </a:r>
            <a:endParaRPr i="1"/>
          </a:p>
        </p:txBody>
      </p:sp>
      <p:sp>
        <p:nvSpPr>
          <p:cNvPr id="140" name="Shape 140"/>
          <p:cNvSpPr txBox="1"/>
          <p:nvPr/>
        </p:nvSpPr>
        <p:spPr>
          <a:xfrm>
            <a:off x="723992" y="4737022"/>
            <a:ext cx="1386900" cy="45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Source:</a:t>
            </a:r>
            <a:endParaRPr sz="800"/>
          </a:p>
          <a:p>
            <a:pPr indent="0" lvl="0" marL="0" rtl="0">
              <a:spcBef>
                <a:spcPts val="0"/>
              </a:spcBef>
              <a:spcAft>
                <a:spcPts val="0"/>
              </a:spcAft>
              <a:buNone/>
            </a:pPr>
            <a:r>
              <a:rPr lang="en" sz="700" u="sng">
                <a:solidFill>
                  <a:schemeClr val="hlink"/>
                </a:solidFill>
                <a:hlinkClick r:id="rId4"/>
              </a:rPr>
              <a:t>Towards Data Science</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729450" y="1318650"/>
            <a:ext cx="44739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Arsitektur Neural Network</a:t>
            </a:r>
            <a:endParaRPr/>
          </a:p>
        </p:txBody>
      </p:sp>
      <p:sp>
        <p:nvSpPr>
          <p:cNvPr id="146" name="Shape 146"/>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47" name="Shape 147"/>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48" name="Shape 148"/>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6</a:t>
            </a:r>
            <a:endParaRPr sz="1100">
              <a:solidFill>
                <a:srgbClr val="B7B7B7"/>
              </a:solidFill>
            </a:endParaRPr>
          </a:p>
        </p:txBody>
      </p:sp>
      <p:pic>
        <p:nvPicPr>
          <p:cNvPr id="149" name="Shape 149"/>
          <p:cNvPicPr preferRelativeResize="0"/>
          <p:nvPr/>
        </p:nvPicPr>
        <p:blipFill>
          <a:blip r:embed="rId3">
            <a:alphaModFix/>
          </a:blip>
          <a:stretch>
            <a:fillRect/>
          </a:stretch>
        </p:blipFill>
        <p:spPr>
          <a:xfrm>
            <a:off x="790375" y="2288685"/>
            <a:ext cx="3348575" cy="2069425"/>
          </a:xfrm>
          <a:prstGeom prst="rect">
            <a:avLst/>
          </a:prstGeom>
          <a:noFill/>
          <a:ln>
            <a:noFill/>
          </a:ln>
        </p:spPr>
      </p:pic>
      <p:sp>
        <p:nvSpPr>
          <p:cNvPr id="150" name="Shape 150"/>
          <p:cNvSpPr txBox="1"/>
          <p:nvPr/>
        </p:nvSpPr>
        <p:spPr>
          <a:xfrm>
            <a:off x="812139" y="4245597"/>
            <a:ext cx="1386900" cy="45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Source:</a:t>
            </a:r>
            <a:endParaRPr sz="800"/>
          </a:p>
          <a:p>
            <a:pPr indent="0" lvl="0" marL="0">
              <a:spcBef>
                <a:spcPts val="0"/>
              </a:spcBef>
              <a:spcAft>
                <a:spcPts val="0"/>
              </a:spcAft>
              <a:buNone/>
            </a:pPr>
            <a:r>
              <a:rPr lang="en" sz="700" u="sng">
                <a:solidFill>
                  <a:schemeClr val="hlink"/>
                </a:solidFill>
                <a:hlinkClick r:id="rId4"/>
              </a:rPr>
              <a:t>Towards Data Science</a:t>
            </a:r>
            <a:endParaRPr sz="700"/>
          </a:p>
        </p:txBody>
      </p:sp>
      <p:sp>
        <p:nvSpPr>
          <p:cNvPr id="151" name="Shape 151"/>
          <p:cNvSpPr txBox="1"/>
          <p:nvPr>
            <p:ph idx="4294967295" type="subTitle"/>
          </p:nvPr>
        </p:nvSpPr>
        <p:spPr>
          <a:xfrm>
            <a:off x="724950" y="1703634"/>
            <a:ext cx="2040900" cy="34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Contoh Layer</a:t>
            </a:r>
            <a:endParaRPr sz="1400"/>
          </a:p>
        </p:txBody>
      </p:sp>
      <p:pic>
        <p:nvPicPr>
          <p:cNvPr id="152" name="Shape 152"/>
          <p:cNvPicPr preferRelativeResize="0"/>
          <p:nvPr/>
        </p:nvPicPr>
        <p:blipFill>
          <a:blip r:embed="rId5">
            <a:alphaModFix/>
          </a:blip>
          <a:stretch>
            <a:fillRect/>
          </a:stretch>
        </p:blipFill>
        <p:spPr>
          <a:xfrm>
            <a:off x="4683475" y="2175064"/>
            <a:ext cx="3745776" cy="2137195"/>
          </a:xfrm>
          <a:prstGeom prst="rect">
            <a:avLst/>
          </a:prstGeom>
          <a:noFill/>
          <a:ln>
            <a:noFill/>
          </a:ln>
        </p:spPr>
      </p:pic>
      <p:sp>
        <p:nvSpPr>
          <p:cNvPr id="153" name="Shape 153"/>
          <p:cNvSpPr txBox="1"/>
          <p:nvPr/>
        </p:nvSpPr>
        <p:spPr>
          <a:xfrm>
            <a:off x="7102278" y="4245600"/>
            <a:ext cx="1386900" cy="45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Source:</a:t>
            </a:r>
            <a:endParaRPr sz="800"/>
          </a:p>
          <a:p>
            <a:pPr indent="0" lvl="0" marL="0" rtl="0" algn="r">
              <a:spcBef>
                <a:spcPts val="0"/>
              </a:spcBef>
              <a:spcAft>
                <a:spcPts val="0"/>
              </a:spcAft>
              <a:buNone/>
            </a:pPr>
            <a:r>
              <a:rPr lang="en" sz="700" u="sng">
                <a:solidFill>
                  <a:schemeClr val="hlink"/>
                </a:solidFill>
                <a:hlinkClick r:id="rId6"/>
              </a:rPr>
              <a:t>Stanford Edu by Karpathy</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30000" y="1318650"/>
            <a:ext cx="3300900" cy="103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a:p>
            <a:pPr indent="0" lvl="0" marL="0" rtl="0">
              <a:spcBef>
                <a:spcPts val="0"/>
              </a:spcBef>
              <a:spcAft>
                <a:spcPts val="0"/>
              </a:spcAft>
              <a:buNone/>
            </a:pPr>
            <a:r>
              <a:rPr lang="en"/>
              <a:t>Neural Network</a:t>
            </a:r>
            <a:endParaRPr/>
          </a:p>
        </p:txBody>
      </p:sp>
      <p:sp>
        <p:nvSpPr>
          <p:cNvPr id="159" name="Shape 159"/>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60" name="Shape 160"/>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61" name="Shape 161"/>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7</a:t>
            </a:r>
            <a:endParaRPr sz="1100">
              <a:solidFill>
                <a:srgbClr val="B7B7B7"/>
              </a:solidFill>
            </a:endParaRPr>
          </a:p>
        </p:txBody>
      </p:sp>
      <p:pic>
        <p:nvPicPr>
          <p:cNvPr id="162" name="Shape 162"/>
          <p:cNvPicPr preferRelativeResize="0"/>
          <p:nvPr/>
        </p:nvPicPr>
        <p:blipFill>
          <a:blip r:embed="rId3">
            <a:alphaModFix/>
          </a:blip>
          <a:stretch>
            <a:fillRect/>
          </a:stretch>
        </p:blipFill>
        <p:spPr>
          <a:xfrm>
            <a:off x="4826250" y="486541"/>
            <a:ext cx="3762375" cy="4276725"/>
          </a:xfrm>
          <a:prstGeom prst="rect">
            <a:avLst/>
          </a:prstGeom>
          <a:noFill/>
          <a:ln>
            <a:noFill/>
          </a:ln>
        </p:spPr>
      </p:pic>
      <p:pic>
        <p:nvPicPr>
          <p:cNvPr id="163" name="Shape 163"/>
          <p:cNvPicPr preferRelativeResize="0"/>
          <p:nvPr/>
        </p:nvPicPr>
        <p:blipFill>
          <a:blip r:embed="rId4">
            <a:alphaModFix/>
          </a:blip>
          <a:stretch>
            <a:fillRect/>
          </a:stretch>
        </p:blipFill>
        <p:spPr>
          <a:xfrm>
            <a:off x="724950" y="2552275"/>
            <a:ext cx="2698619" cy="1753713"/>
          </a:xfrm>
          <a:prstGeom prst="rect">
            <a:avLst/>
          </a:prstGeom>
          <a:noFill/>
          <a:ln>
            <a:noFill/>
          </a:ln>
        </p:spPr>
      </p:pic>
      <p:sp>
        <p:nvSpPr>
          <p:cNvPr id="164" name="Shape 164"/>
          <p:cNvSpPr txBox="1"/>
          <p:nvPr/>
        </p:nvSpPr>
        <p:spPr>
          <a:xfrm>
            <a:off x="636225" y="4321249"/>
            <a:ext cx="1457100" cy="37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800"/>
              <a:t>Source : </a:t>
            </a:r>
            <a:r>
              <a:rPr lang="en" sz="700" u="sng">
                <a:solidFill>
                  <a:schemeClr val="hlink"/>
                </a:solidFill>
                <a:hlinkClick r:id="rId5"/>
              </a:rPr>
              <a:t>https://arxiv.org/abs/1603.07285</a:t>
            </a:r>
            <a:endParaRPr sz="700"/>
          </a:p>
        </p:txBody>
      </p:sp>
      <p:sp>
        <p:nvSpPr>
          <p:cNvPr id="165" name="Shape 165"/>
          <p:cNvSpPr txBox="1"/>
          <p:nvPr/>
        </p:nvSpPr>
        <p:spPr>
          <a:xfrm>
            <a:off x="1381399" y="2524275"/>
            <a:ext cx="1600800" cy="30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B7B7B7"/>
                </a:solidFill>
              </a:rPr>
              <a:t>N</a:t>
            </a:r>
            <a:r>
              <a:rPr lang="en" sz="800">
                <a:solidFill>
                  <a:srgbClr val="B7B7B7"/>
                </a:solidFill>
              </a:rPr>
              <a:t>umerical Average Pooling</a:t>
            </a:r>
            <a:endParaRPr sz="800">
              <a:solidFill>
                <a:srgbClr val="B7B7B7"/>
              </a:solidFill>
            </a:endParaRPr>
          </a:p>
        </p:txBody>
      </p:sp>
      <p:sp>
        <p:nvSpPr>
          <p:cNvPr id="166" name="Shape 166"/>
          <p:cNvSpPr txBox="1"/>
          <p:nvPr>
            <p:ph idx="1" type="subTitle"/>
          </p:nvPr>
        </p:nvSpPr>
        <p:spPr>
          <a:xfrm>
            <a:off x="6008150" y="223650"/>
            <a:ext cx="1457100" cy="40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Sliding Window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729450" y="1318650"/>
            <a:ext cx="23781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900"/>
              <a:t>Object Detection</a:t>
            </a:r>
            <a:endParaRPr sz="1900"/>
          </a:p>
        </p:txBody>
      </p:sp>
      <p:sp>
        <p:nvSpPr>
          <p:cNvPr id="172" name="Shape 172"/>
          <p:cNvSpPr txBox="1"/>
          <p:nvPr>
            <p:ph idx="4294967295" type="ctrTitle"/>
          </p:nvPr>
        </p:nvSpPr>
        <p:spPr>
          <a:xfrm>
            <a:off x="66975" y="63464"/>
            <a:ext cx="4473900" cy="30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000">
                <a:solidFill>
                  <a:srgbClr val="B7B7B7"/>
                </a:solidFill>
              </a:rPr>
              <a:t>Deep Learning untuk Deteksi Tanda Nomor Kendaraan Bermotor</a:t>
            </a:r>
            <a:endParaRPr b="0" sz="1000">
              <a:solidFill>
                <a:srgbClr val="B7B7B7"/>
              </a:solidFill>
            </a:endParaRPr>
          </a:p>
        </p:txBody>
      </p:sp>
      <p:sp>
        <p:nvSpPr>
          <p:cNvPr id="173" name="Shape 173"/>
          <p:cNvSpPr/>
          <p:nvPr/>
        </p:nvSpPr>
        <p:spPr>
          <a:xfrm>
            <a:off x="8800211" y="120564"/>
            <a:ext cx="234300" cy="234300"/>
          </a:xfrm>
          <a:prstGeom prst="rect">
            <a:avLst/>
          </a:prstGeom>
          <a:solidFill>
            <a:schemeClr val="lt2"/>
          </a:solidFill>
          <a:ln cap="flat" cmpd="sng" w="9525">
            <a:solidFill>
              <a:srgbClr val="B7B7B7"/>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000">
              <a:solidFill>
                <a:srgbClr val="999999"/>
              </a:solidFill>
            </a:endParaRPr>
          </a:p>
        </p:txBody>
      </p:sp>
      <p:sp>
        <p:nvSpPr>
          <p:cNvPr id="174" name="Shape 174"/>
          <p:cNvSpPr txBox="1"/>
          <p:nvPr/>
        </p:nvSpPr>
        <p:spPr>
          <a:xfrm>
            <a:off x="8780117" y="69516"/>
            <a:ext cx="314700" cy="30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B7B7B7"/>
                </a:solidFill>
              </a:rPr>
              <a:t>8</a:t>
            </a:r>
            <a:endParaRPr sz="1100">
              <a:solidFill>
                <a:srgbClr val="B7B7B7"/>
              </a:solidFill>
            </a:endParaRPr>
          </a:p>
        </p:txBody>
      </p:sp>
      <p:pic>
        <p:nvPicPr>
          <p:cNvPr id="175" name="Shape 175"/>
          <p:cNvPicPr preferRelativeResize="0"/>
          <p:nvPr/>
        </p:nvPicPr>
        <p:blipFill>
          <a:blip r:embed="rId3">
            <a:alphaModFix/>
          </a:blip>
          <a:stretch>
            <a:fillRect/>
          </a:stretch>
        </p:blipFill>
        <p:spPr>
          <a:xfrm>
            <a:off x="821275" y="2127350"/>
            <a:ext cx="4808300" cy="2855250"/>
          </a:xfrm>
          <a:prstGeom prst="rect">
            <a:avLst/>
          </a:prstGeom>
          <a:noFill/>
          <a:ln>
            <a:noFill/>
          </a:ln>
        </p:spPr>
      </p:pic>
      <p:sp>
        <p:nvSpPr>
          <p:cNvPr id="176" name="Shape 176"/>
          <p:cNvSpPr txBox="1"/>
          <p:nvPr>
            <p:ph idx="4294967295" type="subTitle"/>
          </p:nvPr>
        </p:nvSpPr>
        <p:spPr>
          <a:xfrm>
            <a:off x="724950" y="1647525"/>
            <a:ext cx="2040900" cy="34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Dataset</a:t>
            </a:r>
            <a:endParaRPr sz="1400"/>
          </a:p>
        </p:txBody>
      </p:sp>
      <p:pic>
        <p:nvPicPr>
          <p:cNvPr id="177" name="Shape 177"/>
          <p:cNvPicPr preferRelativeResize="0"/>
          <p:nvPr/>
        </p:nvPicPr>
        <p:blipFill rotWithShape="1">
          <a:blip r:embed="rId4">
            <a:alphaModFix/>
          </a:blip>
          <a:srcRect b="20716" l="0" r="0" t="0"/>
          <a:stretch/>
        </p:blipFill>
        <p:spPr>
          <a:xfrm>
            <a:off x="5690142" y="2127348"/>
            <a:ext cx="1656450" cy="738700"/>
          </a:xfrm>
          <a:prstGeom prst="rect">
            <a:avLst/>
          </a:prstGeom>
          <a:noFill/>
          <a:ln>
            <a:noFill/>
          </a:ln>
        </p:spPr>
      </p:pic>
      <p:pic>
        <p:nvPicPr>
          <p:cNvPr id="178" name="Shape 178"/>
          <p:cNvPicPr preferRelativeResize="0"/>
          <p:nvPr/>
        </p:nvPicPr>
        <p:blipFill>
          <a:blip r:embed="rId5">
            <a:alphaModFix/>
          </a:blip>
          <a:stretch>
            <a:fillRect/>
          </a:stretch>
        </p:blipFill>
        <p:spPr>
          <a:xfrm>
            <a:off x="5690150" y="2925278"/>
            <a:ext cx="1656450" cy="459075"/>
          </a:xfrm>
          <a:prstGeom prst="rect">
            <a:avLst/>
          </a:prstGeom>
          <a:noFill/>
          <a:ln>
            <a:noFill/>
          </a:ln>
        </p:spPr>
      </p:pic>
      <p:pic>
        <p:nvPicPr>
          <p:cNvPr id="179" name="Shape 179"/>
          <p:cNvPicPr preferRelativeResize="0"/>
          <p:nvPr/>
        </p:nvPicPr>
        <p:blipFill>
          <a:blip r:embed="rId6">
            <a:alphaModFix/>
          </a:blip>
          <a:stretch>
            <a:fillRect/>
          </a:stretch>
        </p:blipFill>
        <p:spPr>
          <a:xfrm>
            <a:off x="5690150" y="3969458"/>
            <a:ext cx="1656450" cy="459075"/>
          </a:xfrm>
          <a:prstGeom prst="rect">
            <a:avLst/>
          </a:prstGeom>
          <a:noFill/>
          <a:ln>
            <a:noFill/>
          </a:ln>
        </p:spPr>
      </p:pic>
      <p:pic>
        <p:nvPicPr>
          <p:cNvPr id="180" name="Shape 180"/>
          <p:cNvPicPr preferRelativeResize="0"/>
          <p:nvPr/>
        </p:nvPicPr>
        <p:blipFill>
          <a:blip r:embed="rId7">
            <a:alphaModFix/>
          </a:blip>
          <a:stretch>
            <a:fillRect/>
          </a:stretch>
        </p:blipFill>
        <p:spPr>
          <a:xfrm>
            <a:off x="7407166" y="2127341"/>
            <a:ext cx="904875" cy="352425"/>
          </a:xfrm>
          <a:prstGeom prst="rect">
            <a:avLst/>
          </a:prstGeom>
          <a:noFill/>
          <a:ln>
            <a:noFill/>
          </a:ln>
        </p:spPr>
      </p:pic>
      <p:pic>
        <p:nvPicPr>
          <p:cNvPr id="181" name="Shape 181"/>
          <p:cNvPicPr preferRelativeResize="0"/>
          <p:nvPr/>
        </p:nvPicPr>
        <p:blipFill>
          <a:blip r:embed="rId8">
            <a:alphaModFix/>
          </a:blip>
          <a:stretch>
            <a:fillRect/>
          </a:stretch>
        </p:blipFill>
        <p:spPr>
          <a:xfrm>
            <a:off x="5690150" y="4492875"/>
            <a:ext cx="1656450" cy="489725"/>
          </a:xfrm>
          <a:prstGeom prst="rect">
            <a:avLst/>
          </a:prstGeom>
          <a:noFill/>
          <a:ln>
            <a:noFill/>
          </a:ln>
        </p:spPr>
      </p:pic>
      <p:pic>
        <p:nvPicPr>
          <p:cNvPr id="182" name="Shape 182"/>
          <p:cNvPicPr preferRelativeResize="0"/>
          <p:nvPr/>
        </p:nvPicPr>
        <p:blipFill>
          <a:blip r:embed="rId9">
            <a:alphaModFix/>
          </a:blip>
          <a:stretch>
            <a:fillRect/>
          </a:stretch>
        </p:blipFill>
        <p:spPr>
          <a:xfrm>
            <a:off x="5690150" y="3446036"/>
            <a:ext cx="1656450" cy="459075"/>
          </a:xfrm>
          <a:prstGeom prst="rect">
            <a:avLst/>
          </a:prstGeom>
          <a:noFill/>
          <a:ln>
            <a:noFill/>
          </a:ln>
        </p:spPr>
      </p:pic>
      <p:pic>
        <p:nvPicPr>
          <p:cNvPr id="183" name="Shape 183"/>
          <p:cNvPicPr preferRelativeResize="0"/>
          <p:nvPr/>
        </p:nvPicPr>
        <p:blipFill>
          <a:blip r:embed="rId10">
            <a:alphaModFix/>
          </a:blip>
          <a:stretch>
            <a:fillRect/>
          </a:stretch>
        </p:blipFill>
        <p:spPr>
          <a:xfrm>
            <a:off x="7407175" y="3375625"/>
            <a:ext cx="904875" cy="319827"/>
          </a:xfrm>
          <a:prstGeom prst="rect">
            <a:avLst/>
          </a:prstGeom>
          <a:noFill/>
          <a:ln>
            <a:noFill/>
          </a:ln>
        </p:spPr>
      </p:pic>
      <p:pic>
        <p:nvPicPr>
          <p:cNvPr id="184" name="Shape 184"/>
          <p:cNvPicPr preferRelativeResize="0"/>
          <p:nvPr/>
        </p:nvPicPr>
        <p:blipFill>
          <a:blip r:embed="rId11">
            <a:alphaModFix/>
          </a:blip>
          <a:stretch>
            <a:fillRect/>
          </a:stretch>
        </p:blipFill>
        <p:spPr>
          <a:xfrm>
            <a:off x="7407175" y="3750675"/>
            <a:ext cx="904875" cy="347400"/>
          </a:xfrm>
          <a:prstGeom prst="rect">
            <a:avLst/>
          </a:prstGeom>
          <a:noFill/>
          <a:ln>
            <a:noFill/>
          </a:ln>
        </p:spPr>
      </p:pic>
      <p:pic>
        <p:nvPicPr>
          <p:cNvPr id="185" name="Shape 185"/>
          <p:cNvPicPr preferRelativeResize="0"/>
          <p:nvPr/>
        </p:nvPicPr>
        <p:blipFill>
          <a:blip r:embed="rId12">
            <a:alphaModFix/>
          </a:blip>
          <a:stretch>
            <a:fillRect/>
          </a:stretch>
        </p:blipFill>
        <p:spPr>
          <a:xfrm>
            <a:off x="7407174" y="2942650"/>
            <a:ext cx="904875" cy="377743"/>
          </a:xfrm>
          <a:prstGeom prst="rect">
            <a:avLst/>
          </a:prstGeom>
          <a:noFill/>
          <a:ln>
            <a:noFill/>
          </a:ln>
        </p:spPr>
      </p:pic>
      <p:pic>
        <p:nvPicPr>
          <p:cNvPr id="186" name="Shape 186"/>
          <p:cNvPicPr preferRelativeResize="0"/>
          <p:nvPr/>
        </p:nvPicPr>
        <p:blipFill>
          <a:blip r:embed="rId13">
            <a:alphaModFix/>
          </a:blip>
          <a:stretch>
            <a:fillRect/>
          </a:stretch>
        </p:blipFill>
        <p:spPr>
          <a:xfrm>
            <a:off x="7407175" y="2535003"/>
            <a:ext cx="904875" cy="352425"/>
          </a:xfrm>
          <a:prstGeom prst="rect">
            <a:avLst/>
          </a:prstGeom>
          <a:noFill/>
          <a:ln>
            <a:noFill/>
          </a:ln>
        </p:spPr>
      </p:pic>
      <p:pic>
        <p:nvPicPr>
          <p:cNvPr id="187" name="Shape 187"/>
          <p:cNvPicPr preferRelativeResize="0"/>
          <p:nvPr/>
        </p:nvPicPr>
        <p:blipFill>
          <a:blip r:embed="rId14">
            <a:alphaModFix/>
          </a:blip>
          <a:stretch>
            <a:fillRect/>
          </a:stretch>
        </p:blipFill>
        <p:spPr>
          <a:xfrm>
            <a:off x="7407175" y="4153300"/>
            <a:ext cx="904876" cy="347400"/>
          </a:xfrm>
          <a:prstGeom prst="rect">
            <a:avLst/>
          </a:prstGeom>
          <a:noFill/>
          <a:ln>
            <a:noFill/>
          </a:ln>
        </p:spPr>
      </p:pic>
      <p:pic>
        <p:nvPicPr>
          <p:cNvPr id="188" name="Shape 188"/>
          <p:cNvPicPr preferRelativeResize="0"/>
          <p:nvPr/>
        </p:nvPicPr>
        <p:blipFill>
          <a:blip r:embed="rId15">
            <a:alphaModFix/>
          </a:blip>
          <a:stretch>
            <a:fillRect/>
          </a:stretch>
        </p:blipFill>
        <p:spPr>
          <a:xfrm>
            <a:off x="7407175" y="4555929"/>
            <a:ext cx="904875" cy="4123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